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5"/>
  </p:notesMasterIdLst>
  <p:handoutMasterIdLst>
    <p:handoutMasterId r:id="rId16"/>
  </p:handoutMasterIdLst>
  <p:sldIdLst>
    <p:sldId id="2596" r:id="rId5"/>
    <p:sldId id="2540" r:id="rId6"/>
    <p:sldId id="2565" r:id="rId7"/>
    <p:sldId id="2567" r:id="rId8"/>
    <p:sldId id="2601" r:id="rId9"/>
    <p:sldId id="2598" r:id="rId10"/>
    <p:sldId id="271" r:id="rId11"/>
    <p:sldId id="2604" r:id="rId12"/>
    <p:sldId id="2603" r:id="rId13"/>
    <p:sldId id="260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D3D6"/>
    <a:srgbClr val="5DAAB0"/>
    <a:srgbClr val="3B7579"/>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48FC2-C6C1-4A0E-8B35-F9587FE84A68}" v="2" dt="2020-05-06T09:32:37.430"/>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5280" autoAdjust="0"/>
  </p:normalViewPr>
  <p:slideViewPr>
    <p:cSldViewPr snapToGrid="0" snapToObjects="1" showGuides="1">
      <p:cViewPr varScale="1">
        <p:scale>
          <a:sx n="67" d="100"/>
          <a:sy n="67" d="100"/>
        </p:scale>
        <p:origin x="452" y="44"/>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56F590-7963-48A2-91A5-D319F901411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7A2F9F27-1E6A-4A67-9ADA-F78D4D9476B3}">
      <dgm:prSet custT="1"/>
      <dgm:spPr/>
      <dgm:t>
        <a:bodyPr/>
        <a:lstStyle/>
        <a:p>
          <a:r>
            <a:rPr lang="en-US" sz="1400" dirty="0"/>
            <a:t>Your CV, to be effective, needs to be consistent, concise, and clear and easy to read. </a:t>
          </a:r>
          <a:r>
            <a:rPr lang="en-US" sz="1400" b="1" dirty="0"/>
            <a:t>Avoid tiny fonts, grammar mistakes dense blocks of text, vague language or excessive jargon, and inconsistent formatting</a:t>
          </a:r>
        </a:p>
      </dgm:t>
    </dgm:pt>
    <dgm:pt modelId="{85FAD281-9363-41EB-ABB0-CDC357B5BFC0}" type="parTrans" cxnId="{49CC09E2-7F9C-4699-876D-4C4FEA26BDF1}">
      <dgm:prSet/>
      <dgm:spPr/>
      <dgm:t>
        <a:bodyPr/>
        <a:lstStyle/>
        <a:p>
          <a:endParaRPr lang="en-US"/>
        </a:p>
      </dgm:t>
    </dgm:pt>
    <dgm:pt modelId="{8B5BDBC4-FBFA-4E32-A904-A9AEF83C769F}" type="sibTrans" cxnId="{49CC09E2-7F9C-4699-876D-4C4FEA26BDF1}">
      <dgm:prSet/>
      <dgm:spPr/>
      <dgm:t>
        <a:bodyPr/>
        <a:lstStyle/>
        <a:p>
          <a:endParaRPr lang="en-US"/>
        </a:p>
      </dgm:t>
    </dgm:pt>
    <dgm:pt modelId="{C5C9C988-ACFA-4160-BC82-0B7590B30640}" type="pres">
      <dgm:prSet presAssocID="{5356F590-7963-48A2-91A5-D319F9014112}" presName="linearFlow" presStyleCnt="0">
        <dgm:presLayoutVars>
          <dgm:dir/>
          <dgm:resizeHandles val="exact"/>
        </dgm:presLayoutVars>
      </dgm:prSet>
      <dgm:spPr/>
    </dgm:pt>
    <dgm:pt modelId="{8898C61C-A5C4-4C14-A51D-0DDC2C75F719}" type="pres">
      <dgm:prSet presAssocID="{7A2F9F27-1E6A-4A67-9ADA-F78D4D9476B3}" presName="composite" presStyleCnt="0"/>
      <dgm:spPr/>
    </dgm:pt>
    <dgm:pt modelId="{6C11611B-8135-4D9A-839D-CB7B3A04BEB7}" type="pres">
      <dgm:prSet presAssocID="{7A2F9F27-1E6A-4A67-9ADA-F78D4D9476B3}" presName="imgShp" presStyleLbl="fgImgPlace1" presStyleIdx="0" presStyleCnt="1"/>
      <dgm:spPr>
        <a:blipFill rotWithShape="1">
          <a:blip xmlns:r="http://schemas.openxmlformats.org/officeDocument/2006/relationships" r:embed="rId1"/>
          <a:srcRect/>
          <a:stretch>
            <a:fillRect/>
          </a:stretch>
        </a:blipFill>
      </dgm:spPr>
    </dgm:pt>
    <dgm:pt modelId="{6BE190AC-9A45-4E3D-ACEC-C591722AB1F4}" type="pres">
      <dgm:prSet presAssocID="{7A2F9F27-1E6A-4A67-9ADA-F78D4D9476B3}" presName="txShp" presStyleLbl="node1" presStyleIdx="0" presStyleCnt="1" custScaleX="112577" custScaleY="110158">
        <dgm:presLayoutVars>
          <dgm:bulletEnabled val="1"/>
        </dgm:presLayoutVars>
      </dgm:prSet>
      <dgm:spPr/>
    </dgm:pt>
  </dgm:ptLst>
  <dgm:cxnLst>
    <dgm:cxn modelId="{0EBC1549-8EEE-4B42-9488-EAF677679224}" type="presOf" srcId="{7A2F9F27-1E6A-4A67-9ADA-F78D4D9476B3}" destId="{6BE190AC-9A45-4E3D-ACEC-C591722AB1F4}" srcOrd="0" destOrd="0" presId="urn:microsoft.com/office/officeart/2005/8/layout/vList3"/>
    <dgm:cxn modelId="{9A224A7C-B060-4B55-950D-C90359F73FF4}" type="presOf" srcId="{5356F590-7963-48A2-91A5-D319F9014112}" destId="{C5C9C988-ACFA-4160-BC82-0B7590B30640}" srcOrd="0" destOrd="0" presId="urn:microsoft.com/office/officeart/2005/8/layout/vList3"/>
    <dgm:cxn modelId="{49CC09E2-7F9C-4699-876D-4C4FEA26BDF1}" srcId="{5356F590-7963-48A2-91A5-D319F9014112}" destId="{7A2F9F27-1E6A-4A67-9ADA-F78D4D9476B3}" srcOrd="0" destOrd="0" parTransId="{85FAD281-9363-41EB-ABB0-CDC357B5BFC0}" sibTransId="{8B5BDBC4-FBFA-4E32-A904-A9AEF83C769F}"/>
    <dgm:cxn modelId="{E669E5E5-E2B8-49F6-A078-DE71ABB7294D}" type="presParOf" srcId="{C5C9C988-ACFA-4160-BC82-0B7590B30640}" destId="{8898C61C-A5C4-4C14-A51D-0DDC2C75F719}" srcOrd="0" destOrd="0" presId="urn:microsoft.com/office/officeart/2005/8/layout/vList3"/>
    <dgm:cxn modelId="{7C7026CD-2591-4401-80E8-21BB219B4AF3}" type="presParOf" srcId="{8898C61C-A5C4-4C14-A51D-0DDC2C75F719}" destId="{6C11611B-8135-4D9A-839D-CB7B3A04BEB7}" srcOrd="0" destOrd="0" presId="urn:microsoft.com/office/officeart/2005/8/layout/vList3"/>
    <dgm:cxn modelId="{877B38BD-6B44-4ACF-80A9-25FD4ECD5BB2}" type="presParOf" srcId="{8898C61C-A5C4-4C14-A51D-0DDC2C75F719}" destId="{6BE190AC-9A45-4E3D-ACEC-C591722AB1F4}" srcOrd="1" destOrd="0" presId="urn:microsoft.com/office/officeart/2005/8/layout/vList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8C2AFE-78B0-45CC-B875-23307A2189EF}" type="doc">
      <dgm:prSet loTypeId="urn:microsoft.com/office/officeart/2005/8/layout/list1" loCatId="list" qsTypeId="urn:microsoft.com/office/officeart/2005/8/quickstyle/3d2" qsCatId="3D" csTypeId="urn:microsoft.com/office/officeart/2005/8/colors/accent1_2" csCatId="accent1"/>
      <dgm:spPr/>
      <dgm:t>
        <a:bodyPr/>
        <a:lstStyle/>
        <a:p>
          <a:endParaRPr lang="en-US"/>
        </a:p>
      </dgm:t>
    </dgm:pt>
    <dgm:pt modelId="{EBE00CFD-3942-47E7-B800-E8F05D54365D}">
      <dgm:prSet/>
      <dgm:spPr/>
      <dgm:t>
        <a:bodyPr/>
        <a:lstStyle/>
        <a:p>
          <a:r>
            <a:rPr lang="en-US" b="1"/>
            <a:t>Here are some of the benefits of using social media in your job search</a:t>
          </a:r>
          <a:endParaRPr lang="en-US"/>
        </a:p>
      </dgm:t>
    </dgm:pt>
    <dgm:pt modelId="{6902F8C2-16EF-40CA-8622-3764654F20BE}" type="parTrans" cxnId="{7CFC8F39-8AEB-4F54-A2B2-54EE33D99966}">
      <dgm:prSet/>
      <dgm:spPr/>
      <dgm:t>
        <a:bodyPr/>
        <a:lstStyle/>
        <a:p>
          <a:endParaRPr lang="en-US"/>
        </a:p>
      </dgm:t>
    </dgm:pt>
    <dgm:pt modelId="{C1F4E120-F38B-47E0-BB8B-18F7C6F18CFB}" type="sibTrans" cxnId="{7CFC8F39-8AEB-4F54-A2B2-54EE33D99966}">
      <dgm:prSet/>
      <dgm:spPr/>
      <dgm:t>
        <a:bodyPr/>
        <a:lstStyle/>
        <a:p>
          <a:endParaRPr lang="en-US"/>
        </a:p>
      </dgm:t>
    </dgm:pt>
    <dgm:pt modelId="{AEADB50C-FC3C-4876-BAF6-F4CDCF64CA12}">
      <dgm:prSet custT="1"/>
      <dgm:spPr/>
      <dgm:t>
        <a:bodyPr/>
        <a:lstStyle/>
        <a:p>
          <a:r>
            <a:rPr lang="en-US" sz="1400"/>
            <a:t>You can apply for advertised roles easily and quickly</a:t>
          </a:r>
        </a:p>
      </dgm:t>
    </dgm:pt>
    <dgm:pt modelId="{C7EA10BC-EBDF-4CCA-A66F-3F64C12AD83C}" type="parTrans" cxnId="{1297D4A0-B47A-48CF-BD00-72D06714AFA9}">
      <dgm:prSet/>
      <dgm:spPr/>
      <dgm:t>
        <a:bodyPr/>
        <a:lstStyle/>
        <a:p>
          <a:endParaRPr lang="en-US"/>
        </a:p>
      </dgm:t>
    </dgm:pt>
    <dgm:pt modelId="{4DD48DF8-FBC9-4628-982A-B5EDA6DB050A}" type="sibTrans" cxnId="{1297D4A0-B47A-48CF-BD00-72D06714AFA9}">
      <dgm:prSet/>
      <dgm:spPr/>
      <dgm:t>
        <a:bodyPr/>
        <a:lstStyle/>
        <a:p>
          <a:endParaRPr lang="en-US"/>
        </a:p>
      </dgm:t>
    </dgm:pt>
    <dgm:pt modelId="{655D4938-E3FB-43A9-BB09-25CBA988055F}">
      <dgm:prSet custT="1"/>
      <dgm:spPr/>
      <dgm:t>
        <a:bodyPr/>
        <a:lstStyle/>
        <a:p>
          <a:r>
            <a:rPr lang="en-US" sz="1400"/>
            <a:t>You are more visible to recruiters who are using social media to advertise their jobs and source candidates</a:t>
          </a:r>
        </a:p>
      </dgm:t>
    </dgm:pt>
    <dgm:pt modelId="{EE2C9F5E-99B3-45EB-90FA-C27D7AF9B9B7}" type="parTrans" cxnId="{5DD462A2-923E-45BA-9C3D-9E457C1B5B84}">
      <dgm:prSet/>
      <dgm:spPr/>
      <dgm:t>
        <a:bodyPr/>
        <a:lstStyle/>
        <a:p>
          <a:endParaRPr lang="en-US"/>
        </a:p>
      </dgm:t>
    </dgm:pt>
    <dgm:pt modelId="{59A14CC5-B16B-4982-A7AB-80EF697FB2C9}" type="sibTrans" cxnId="{5DD462A2-923E-45BA-9C3D-9E457C1B5B84}">
      <dgm:prSet/>
      <dgm:spPr/>
      <dgm:t>
        <a:bodyPr/>
        <a:lstStyle/>
        <a:p>
          <a:endParaRPr lang="en-US"/>
        </a:p>
      </dgm:t>
    </dgm:pt>
    <dgm:pt modelId="{D99212E1-8DDD-4FD3-900F-5C02B96E40D4}">
      <dgm:prSet custT="1"/>
      <dgm:spPr/>
      <dgm:t>
        <a:bodyPr/>
        <a:lstStyle/>
        <a:p>
          <a:r>
            <a:rPr lang="en-US" sz="1400"/>
            <a:t>You can build your network and engage with a wider audience across multiple social channels</a:t>
          </a:r>
        </a:p>
      </dgm:t>
    </dgm:pt>
    <dgm:pt modelId="{8AAD0AC0-6D00-4CA0-A7CD-838DE6B519FD}" type="parTrans" cxnId="{BB3ADB99-1DBA-4803-B30E-59D1F010D981}">
      <dgm:prSet/>
      <dgm:spPr/>
      <dgm:t>
        <a:bodyPr/>
        <a:lstStyle/>
        <a:p>
          <a:endParaRPr lang="en-US"/>
        </a:p>
      </dgm:t>
    </dgm:pt>
    <dgm:pt modelId="{E324AF88-2159-423C-9A1E-3F931267BEE9}" type="sibTrans" cxnId="{BB3ADB99-1DBA-4803-B30E-59D1F010D981}">
      <dgm:prSet/>
      <dgm:spPr/>
      <dgm:t>
        <a:bodyPr/>
        <a:lstStyle/>
        <a:p>
          <a:endParaRPr lang="en-US"/>
        </a:p>
      </dgm:t>
    </dgm:pt>
    <dgm:pt modelId="{B09998CA-B2DB-4314-A558-F79DE8EDE804}">
      <dgm:prSet custT="1"/>
      <dgm:spPr/>
      <dgm:t>
        <a:bodyPr/>
        <a:lstStyle/>
        <a:p>
          <a:r>
            <a:rPr lang="en-US" sz="1400" dirty="0"/>
            <a:t>You can create positive PR by presenting testimonials, endorsements and presentations of your work onto your social media accounts, blog and/or website</a:t>
          </a:r>
        </a:p>
      </dgm:t>
    </dgm:pt>
    <dgm:pt modelId="{A8CCEF4F-7DDF-4975-97F4-A32AE88BA2B4}" type="parTrans" cxnId="{71D22990-6493-4E53-938E-B33264B45EE5}">
      <dgm:prSet/>
      <dgm:spPr/>
      <dgm:t>
        <a:bodyPr/>
        <a:lstStyle/>
        <a:p>
          <a:endParaRPr lang="en-US"/>
        </a:p>
      </dgm:t>
    </dgm:pt>
    <dgm:pt modelId="{E75FC46C-CF3D-4095-83FB-52FBF7287C3C}" type="sibTrans" cxnId="{71D22990-6493-4E53-938E-B33264B45EE5}">
      <dgm:prSet/>
      <dgm:spPr/>
      <dgm:t>
        <a:bodyPr/>
        <a:lstStyle/>
        <a:p>
          <a:endParaRPr lang="en-US"/>
        </a:p>
      </dgm:t>
    </dgm:pt>
    <dgm:pt modelId="{CD4E62D7-3E0F-49A1-8597-32BA4BB80D57}">
      <dgm:prSet custT="1"/>
      <dgm:spPr/>
      <dgm:t>
        <a:bodyPr/>
        <a:lstStyle/>
        <a:p>
          <a:r>
            <a:rPr lang="en-US" sz="1400"/>
            <a:t>You can speak to recruiters, head-hunters and prospective employers throughout your job search by engaging with them across all channels in real time</a:t>
          </a:r>
        </a:p>
      </dgm:t>
    </dgm:pt>
    <dgm:pt modelId="{14552BCD-66E7-4D38-9D36-180416A4522B}" type="parTrans" cxnId="{5F07602F-BD77-4151-9A5C-D33D1461CC61}">
      <dgm:prSet/>
      <dgm:spPr/>
      <dgm:t>
        <a:bodyPr/>
        <a:lstStyle/>
        <a:p>
          <a:endParaRPr lang="en-US"/>
        </a:p>
      </dgm:t>
    </dgm:pt>
    <dgm:pt modelId="{3D7D6975-41CC-4974-87CD-89DF877035CA}" type="sibTrans" cxnId="{5F07602F-BD77-4151-9A5C-D33D1461CC61}">
      <dgm:prSet/>
      <dgm:spPr/>
      <dgm:t>
        <a:bodyPr/>
        <a:lstStyle/>
        <a:p>
          <a:endParaRPr lang="en-US"/>
        </a:p>
      </dgm:t>
    </dgm:pt>
    <dgm:pt modelId="{B035AF5B-6254-417B-8E19-0F1DCCFA7872}">
      <dgm:prSet/>
      <dgm:spPr/>
      <dgm:t>
        <a:bodyPr/>
        <a:lstStyle/>
        <a:p>
          <a:r>
            <a:rPr lang="en-US" b="1"/>
            <a:t>Top tips:</a:t>
          </a:r>
          <a:endParaRPr lang="en-US"/>
        </a:p>
      </dgm:t>
    </dgm:pt>
    <dgm:pt modelId="{3547B82E-E95B-4C37-9664-740959B5C96F}" type="parTrans" cxnId="{4C681ABA-E477-4ED3-B290-B8D0C88EB73E}">
      <dgm:prSet/>
      <dgm:spPr/>
      <dgm:t>
        <a:bodyPr/>
        <a:lstStyle/>
        <a:p>
          <a:endParaRPr lang="en-US"/>
        </a:p>
      </dgm:t>
    </dgm:pt>
    <dgm:pt modelId="{9DA43693-BB1A-4330-8C56-394A847BE9E1}" type="sibTrans" cxnId="{4C681ABA-E477-4ED3-B290-B8D0C88EB73E}">
      <dgm:prSet/>
      <dgm:spPr/>
      <dgm:t>
        <a:bodyPr/>
        <a:lstStyle/>
        <a:p>
          <a:endParaRPr lang="en-US"/>
        </a:p>
      </dgm:t>
    </dgm:pt>
    <dgm:pt modelId="{1E79AA18-4A60-400B-BACE-C019164A83D7}">
      <dgm:prSet custT="1"/>
      <dgm:spPr/>
      <dgm:t>
        <a:bodyPr/>
        <a:lstStyle/>
        <a:p>
          <a:r>
            <a:rPr lang="en-US" sz="1400" dirty="0"/>
            <a:t>Ensure your social media profiles state that you are actively job seeking and the type of role you are interested in, make sure you use keywords so recruiters can find you</a:t>
          </a:r>
        </a:p>
      </dgm:t>
    </dgm:pt>
    <dgm:pt modelId="{C061B3EF-C438-49E9-B12A-8D56B2DE6CA4}" type="parTrans" cxnId="{1E01EBE5-BA7C-407C-80AC-BF2B3B2C36AD}">
      <dgm:prSet/>
      <dgm:spPr/>
      <dgm:t>
        <a:bodyPr/>
        <a:lstStyle/>
        <a:p>
          <a:endParaRPr lang="en-US"/>
        </a:p>
      </dgm:t>
    </dgm:pt>
    <dgm:pt modelId="{4949B2D2-73B3-49C7-AA64-CA7BDC6E9FAC}" type="sibTrans" cxnId="{1E01EBE5-BA7C-407C-80AC-BF2B3B2C36AD}">
      <dgm:prSet/>
      <dgm:spPr/>
      <dgm:t>
        <a:bodyPr/>
        <a:lstStyle/>
        <a:p>
          <a:endParaRPr lang="en-US"/>
        </a:p>
      </dgm:t>
    </dgm:pt>
    <dgm:pt modelId="{4F9F5824-EE5F-4608-A27F-6128778B6311}">
      <dgm:prSet custT="1"/>
      <dgm:spPr/>
      <dgm:t>
        <a:bodyPr/>
        <a:lstStyle/>
        <a:p>
          <a:r>
            <a:rPr lang="en-US" sz="1400" dirty="0"/>
            <a:t>Follow relevant companies and individuals in your industry or network</a:t>
          </a:r>
        </a:p>
      </dgm:t>
    </dgm:pt>
    <dgm:pt modelId="{1CA16840-CDEB-440B-8FCF-CCAEBFD4E26B}" type="parTrans" cxnId="{9748BAC9-DB1A-45B2-94C7-C56A1DB2AD7A}">
      <dgm:prSet/>
      <dgm:spPr/>
      <dgm:t>
        <a:bodyPr/>
        <a:lstStyle/>
        <a:p>
          <a:endParaRPr lang="en-US"/>
        </a:p>
      </dgm:t>
    </dgm:pt>
    <dgm:pt modelId="{2223995F-FEC9-4DCD-8A15-6729943DD476}" type="sibTrans" cxnId="{9748BAC9-DB1A-45B2-94C7-C56A1DB2AD7A}">
      <dgm:prSet/>
      <dgm:spPr/>
      <dgm:t>
        <a:bodyPr/>
        <a:lstStyle/>
        <a:p>
          <a:endParaRPr lang="en-US"/>
        </a:p>
      </dgm:t>
    </dgm:pt>
    <dgm:pt modelId="{46A5A059-1E76-4AF2-BAC3-87051A7C6AFC}">
      <dgm:prSet custT="1"/>
      <dgm:spPr/>
      <dgm:t>
        <a:bodyPr/>
        <a:lstStyle/>
        <a:p>
          <a:r>
            <a:rPr lang="en-US" sz="1400" dirty="0"/>
            <a:t>Get involved in LinkedIn Groups related to your industry and let me know the type of role you are looking for</a:t>
          </a:r>
        </a:p>
      </dgm:t>
    </dgm:pt>
    <dgm:pt modelId="{A82B9CD0-6B08-43B7-96D2-2CAED6A0822B}" type="parTrans" cxnId="{3FEEC9CB-856C-4574-B418-72CB322DF31F}">
      <dgm:prSet/>
      <dgm:spPr/>
      <dgm:t>
        <a:bodyPr/>
        <a:lstStyle/>
        <a:p>
          <a:endParaRPr lang="en-US"/>
        </a:p>
      </dgm:t>
    </dgm:pt>
    <dgm:pt modelId="{A207876E-F884-46D7-AA4A-A558E5888BB1}" type="sibTrans" cxnId="{3FEEC9CB-856C-4574-B418-72CB322DF31F}">
      <dgm:prSet/>
      <dgm:spPr/>
      <dgm:t>
        <a:bodyPr/>
        <a:lstStyle/>
        <a:p>
          <a:endParaRPr lang="en-US"/>
        </a:p>
      </dgm:t>
    </dgm:pt>
    <dgm:pt modelId="{29863944-9DC8-4DAE-AE37-5449F14AD64D}">
      <dgm:prSet custT="1"/>
      <dgm:spPr/>
      <dgm:t>
        <a:bodyPr/>
        <a:lstStyle/>
        <a:p>
          <a:r>
            <a:rPr lang="en-US" sz="1400" dirty="0"/>
            <a:t>Initiate conversations with individuals and companies on any interesting topics related to your industry</a:t>
          </a:r>
        </a:p>
      </dgm:t>
    </dgm:pt>
    <dgm:pt modelId="{C948E338-646C-460E-9E97-EC1357A62450}" type="parTrans" cxnId="{01DAEED5-F188-4010-9702-DCFCEA5C160D}">
      <dgm:prSet/>
      <dgm:spPr/>
      <dgm:t>
        <a:bodyPr/>
        <a:lstStyle/>
        <a:p>
          <a:endParaRPr lang="en-US"/>
        </a:p>
      </dgm:t>
    </dgm:pt>
    <dgm:pt modelId="{20B0F11C-4A9C-4EA1-9BAC-6ABFA89391DA}" type="sibTrans" cxnId="{01DAEED5-F188-4010-9702-DCFCEA5C160D}">
      <dgm:prSet/>
      <dgm:spPr/>
      <dgm:t>
        <a:bodyPr/>
        <a:lstStyle/>
        <a:p>
          <a:endParaRPr lang="en-US"/>
        </a:p>
      </dgm:t>
    </dgm:pt>
    <dgm:pt modelId="{34074355-DD86-467D-9B01-6127FF2CD6D5}">
      <dgm:prSet custT="1"/>
      <dgm:spPr/>
      <dgm:t>
        <a:bodyPr/>
        <a:lstStyle/>
        <a:p>
          <a:r>
            <a:rPr lang="en-US" sz="1400" dirty="0"/>
            <a:t>Keep your personal updates and professional updates on separate social media accounts</a:t>
          </a:r>
        </a:p>
      </dgm:t>
    </dgm:pt>
    <dgm:pt modelId="{CD107683-CFE9-494A-90AE-19F957AD63AF}" type="parTrans" cxnId="{8357F3DE-3359-431F-9020-B7A390D0DC45}">
      <dgm:prSet/>
      <dgm:spPr/>
      <dgm:t>
        <a:bodyPr/>
        <a:lstStyle/>
        <a:p>
          <a:endParaRPr lang="en-US"/>
        </a:p>
      </dgm:t>
    </dgm:pt>
    <dgm:pt modelId="{DAE431B2-4945-4432-9AB7-3C6DD8867AE3}" type="sibTrans" cxnId="{8357F3DE-3359-431F-9020-B7A390D0DC45}">
      <dgm:prSet/>
      <dgm:spPr/>
      <dgm:t>
        <a:bodyPr/>
        <a:lstStyle/>
        <a:p>
          <a:endParaRPr lang="en-US"/>
        </a:p>
      </dgm:t>
    </dgm:pt>
    <dgm:pt modelId="{4E8DA740-259E-44B3-89A2-D1A893F378A5}" type="pres">
      <dgm:prSet presAssocID="{F18C2AFE-78B0-45CC-B875-23307A2189EF}" presName="linear" presStyleCnt="0">
        <dgm:presLayoutVars>
          <dgm:dir/>
          <dgm:animLvl val="lvl"/>
          <dgm:resizeHandles val="exact"/>
        </dgm:presLayoutVars>
      </dgm:prSet>
      <dgm:spPr/>
    </dgm:pt>
    <dgm:pt modelId="{DED26268-BBF5-482C-A049-9138BCC09AAD}" type="pres">
      <dgm:prSet presAssocID="{EBE00CFD-3942-47E7-B800-E8F05D54365D}" presName="parentLin" presStyleCnt="0"/>
      <dgm:spPr/>
    </dgm:pt>
    <dgm:pt modelId="{EAD9DA7E-6132-404E-8D37-F078F697BC9C}" type="pres">
      <dgm:prSet presAssocID="{EBE00CFD-3942-47E7-B800-E8F05D54365D}" presName="parentLeftMargin" presStyleLbl="node1" presStyleIdx="0" presStyleCnt="2"/>
      <dgm:spPr/>
    </dgm:pt>
    <dgm:pt modelId="{98925F5B-DFA8-4805-96D9-E6F3143F9E5B}" type="pres">
      <dgm:prSet presAssocID="{EBE00CFD-3942-47E7-B800-E8F05D54365D}" presName="parentText" presStyleLbl="node1" presStyleIdx="0" presStyleCnt="2">
        <dgm:presLayoutVars>
          <dgm:chMax val="0"/>
          <dgm:bulletEnabled val="1"/>
        </dgm:presLayoutVars>
      </dgm:prSet>
      <dgm:spPr/>
    </dgm:pt>
    <dgm:pt modelId="{E6021E20-D2EC-4035-80A7-9FCC70DA4C80}" type="pres">
      <dgm:prSet presAssocID="{EBE00CFD-3942-47E7-B800-E8F05D54365D}" presName="negativeSpace" presStyleCnt="0"/>
      <dgm:spPr/>
    </dgm:pt>
    <dgm:pt modelId="{632A4CCC-65E5-40DF-9A0C-4781B52E02A3}" type="pres">
      <dgm:prSet presAssocID="{EBE00CFD-3942-47E7-B800-E8F05D54365D}" presName="childText" presStyleLbl="conFgAcc1" presStyleIdx="0" presStyleCnt="2">
        <dgm:presLayoutVars>
          <dgm:bulletEnabled val="1"/>
        </dgm:presLayoutVars>
      </dgm:prSet>
      <dgm:spPr/>
    </dgm:pt>
    <dgm:pt modelId="{C975A892-83EF-44C7-93D0-2C0DBD79BCB2}" type="pres">
      <dgm:prSet presAssocID="{C1F4E120-F38B-47E0-BB8B-18F7C6F18CFB}" presName="spaceBetweenRectangles" presStyleCnt="0"/>
      <dgm:spPr/>
    </dgm:pt>
    <dgm:pt modelId="{4081DAE4-FC67-469D-9A92-C47E34043206}" type="pres">
      <dgm:prSet presAssocID="{B035AF5B-6254-417B-8E19-0F1DCCFA7872}" presName="parentLin" presStyleCnt="0"/>
      <dgm:spPr/>
    </dgm:pt>
    <dgm:pt modelId="{526BE37C-A5FB-4D64-8A60-6830930A791C}" type="pres">
      <dgm:prSet presAssocID="{B035AF5B-6254-417B-8E19-0F1DCCFA7872}" presName="parentLeftMargin" presStyleLbl="node1" presStyleIdx="0" presStyleCnt="2"/>
      <dgm:spPr/>
    </dgm:pt>
    <dgm:pt modelId="{98B5BFB9-F84B-477C-9090-A83817576D9E}" type="pres">
      <dgm:prSet presAssocID="{B035AF5B-6254-417B-8E19-0F1DCCFA7872}" presName="parentText" presStyleLbl="node1" presStyleIdx="1" presStyleCnt="2">
        <dgm:presLayoutVars>
          <dgm:chMax val="0"/>
          <dgm:bulletEnabled val="1"/>
        </dgm:presLayoutVars>
      </dgm:prSet>
      <dgm:spPr/>
    </dgm:pt>
    <dgm:pt modelId="{A792A899-1ABA-4D50-BB3D-17A0BFB3E9AB}" type="pres">
      <dgm:prSet presAssocID="{B035AF5B-6254-417B-8E19-0F1DCCFA7872}" presName="negativeSpace" presStyleCnt="0"/>
      <dgm:spPr/>
    </dgm:pt>
    <dgm:pt modelId="{806A7F36-2166-4CCC-A0C7-31E617EE3112}" type="pres">
      <dgm:prSet presAssocID="{B035AF5B-6254-417B-8E19-0F1DCCFA7872}" presName="childText" presStyleLbl="conFgAcc1" presStyleIdx="1" presStyleCnt="2">
        <dgm:presLayoutVars>
          <dgm:bulletEnabled val="1"/>
        </dgm:presLayoutVars>
      </dgm:prSet>
      <dgm:spPr/>
    </dgm:pt>
  </dgm:ptLst>
  <dgm:cxnLst>
    <dgm:cxn modelId="{9A6CBD12-62D1-4553-9491-B80F3A0CF2AF}" type="presOf" srcId="{CD4E62D7-3E0F-49A1-8597-32BA4BB80D57}" destId="{632A4CCC-65E5-40DF-9A0C-4781B52E02A3}" srcOrd="0" destOrd="4" presId="urn:microsoft.com/office/officeart/2005/8/layout/list1"/>
    <dgm:cxn modelId="{643DF614-A9E8-47E2-984C-AF12ECD1A3E3}" type="presOf" srcId="{D99212E1-8DDD-4FD3-900F-5C02B96E40D4}" destId="{632A4CCC-65E5-40DF-9A0C-4781B52E02A3}" srcOrd="0" destOrd="2" presId="urn:microsoft.com/office/officeart/2005/8/layout/list1"/>
    <dgm:cxn modelId="{DB2A4225-A3E4-4EB2-8D62-0F85C87F36CC}" type="presOf" srcId="{AEADB50C-FC3C-4876-BAF6-F4CDCF64CA12}" destId="{632A4CCC-65E5-40DF-9A0C-4781B52E02A3}" srcOrd="0" destOrd="0" presId="urn:microsoft.com/office/officeart/2005/8/layout/list1"/>
    <dgm:cxn modelId="{309CEF25-CC34-4B58-9EBE-D2E0C163ED6C}" type="presOf" srcId="{F18C2AFE-78B0-45CC-B875-23307A2189EF}" destId="{4E8DA740-259E-44B3-89A2-D1A893F378A5}" srcOrd="0" destOrd="0" presId="urn:microsoft.com/office/officeart/2005/8/layout/list1"/>
    <dgm:cxn modelId="{5F07602F-BD77-4151-9A5C-D33D1461CC61}" srcId="{EBE00CFD-3942-47E7-B800-E8F05D54365D}" destId="{CD4E62D7-3E0F-49A1-8597-32BA4BB80D57}" srcOrd="4" destOrd="0" parTransId="{14552BCD-66E7-4D38-9D36-180416A4522B}" sibTransId="{3D7D6975-41CC-4974-87CD-89DF877035CA}"/>
    <dgm:cxn modelId="{7CFC8F39-8AEB-4F54-A2B2-54EE33D99966}" srcId="{F18C2AFE-78B0-45CC-B875-23307A2189EF}" destId="{EBE00CFD-3942-47E7-B800-E8F05D54365D}" srcOrd="0" destOrd="0" parTransId="{6902F8C2-16EF-40CA-8622-3764654F20BE}" sibTransId="{C1F4E120-F38B-47E0-BB8B-18F7C6F18CFB}"/>
    <dgm:cxn modelId="{6BAD5542-F763-4653-B903-BC94E7BEAC3A}" type="presOf" srcId="{655D4938-E3FB-43A9-BB09-25CBA988055F}" destId="{632A4CCC-65E5-40DF-9A0C-4781B52E02A3}" srcOrd="0" destOrd="1" presId="urn:microsoft.com/office/officeart/2005/8/layout/list1"/>
    <dgm:cxn modelId="{D9FFD744-C22A-4C8A-AA65-3D2288E9DEFA}" type="presOf" srcId="{46A5A059-1E76-4AF2-BAC3-87051A7C6AFC}" destId="{806A7F36-2166-4CCC-A0C7-31E617EE3112}" srcOrd="0" destOrd="2" presId="urn:microsoft.com/office/officeart/2005/8/layout/list1"/>
    <dgm:cxn modelId="{7FBC8E56-F124-41D1-A485-59939367A415}" type="presOf" srcId="{EBE00CFD-3942-47E7-B800-E8F05D54365D}" destId="{98925F5B-DFA8-4805-96D9-E6F3143F9E5B}" srcOrd="1" destOrd="0" presId="urn:microsoft.com/office/officeart/2005/8/layout/list1"/>
    <dgm:cxn modelId="{71D22990-6493-4E53-938E-B33264B45EE5}" srcId="{EBE00CFD-3942-47E7-B800-E8F05D54365D}" destId="{B09998CA-B2DB-4314-A558-F79DE8EDE804}" srcOrd="3" destOrd="0" parTransId="{A8CCEF4F-7DDF-4975-97F4-A32AE88BA2B4}" sibTransId="{E75FC46C-CF3D-4095-83FB-52FBF7287C3C}"/>
    <dgm:cxn modelId="{BB3ADB99-1DBA-4803-B30E-59D1F010D981}" srcId="{EBE00CFD-3942-47E7-B800-E8F05D54365D}" destId="{D99212E1-8DDD-4FD3-900F-5C02B96E40D4}" srcOrd="2" destOrd="0" parTransId="{8AAD0AC0-6D00-4CA0-A7CD-838DE6B519FD}" sibTransId="{E324AF88-2159-423C-9A1E-3F931267BEE9}"/>
    <dgm:cxn modelId="{0B34039A-1A3B-4322-8E81-42989586AD8F}" type="presOf" srcId="{B09998CA-B2DB-4314-A558-F79DE8EDE804}" destId="{632A4CCC-65E5-40DF-9A0C-4781B52E02A3}" srcOrd="0" destOrd="3" presId="urn:microsoft.com/office/officeart/2005/8/layout/list1"/>
    <dgm:cxn modelId="{1297D4A0-B47A-48CF-BD00-72D06714AFA9}" srcId="{EBE00CFD-3942-47E7-B800-E8F05D54365D}" destId="{AEADB50C-FC3C-4876-BAF6-F4CDCF64CA12}" srcOrd="0" destOrd="0" parTransId="{C7EA10BC-EBDF-4CCA-A66F-3F64C12AD83C}" sibTransId="{4DD48DF8-FBC9-4628-982A-B5EDA6DB050A}"/>
    <dgm:cxn modelId="{5DD462A2-923E-45BA-9C3D-9E457C1B5B84}" srcId="{EBE00CFD-3942-47E7-B800-E8F05D54365D}" destId="{655D4938-E3FB-43A9-BB09-25CBA988055F}" srcOrd="1" destOrd="0" parTransId="{EE2C9F5E-99B3-45EB-90FA-C27D7AF9B9B7}" sibTransId="{59A14CC5-B16B-4982-A7AB-80EF697FB2C9}"/>
    <dgm:cxn modelId="{4C681ABA-E477-4ED3-B290-B8D0C88EB73E}" srcId="{F18C2AFE-78B0-45CC-B875-23307A2189EF}" destId="{B035AF5B-6254-417B-8E19-0F1DCCFA7872}" srcOrd="1" destOrd="0" parTransId="{3547B82E-E95B-4C37-9664-740959B5C96F}" sibTransId="{9DA43693-BB1A-4330-8C56-394A847BE9E1}"/>
    <dgm:cxn modelId="{6384A2C8-BADD-4C83-9BFB-DD34AD534FE9}" type="presOf" srcId="{EBE00CFD-3942-47E7-B800-E8F05D54365D}" destId="{EAD9DA7E-6132-404E-8D37-F078F697BC9C}" srcOrd="0" destOrd="0" presId="urn:microsoft.com/office/officeart/2005/8/layout/list1"/>
    <dgm:cxn modelId="{9748BAC9-DB1A-45B2-94C7-C56A1DB2AD7A}" srcId="{B035AF5B-6254-417B-8E19-0F1DCCFA7872}" destId="{4F9F5824-EE5F-4608-A27F-6128778B6311}" srcOrd="1" destOrd="0" parTransId="{1CA16840-CDEB-440B-8FCF-CCAEBFD4E26B}" sibTransId="{2223995F-FEC9-4DCD-8A15-6729943DD476}"/>
    <dgm:cxn modelId="{3FEEC9CB-856C-4574-B418-72CB322DF31F}" srcId="{B035AF5B-6254-417B-8E19-0F1DCCFA7872}" destId="{46A5A059-1E76-4AF2-BAC3-87051A7C6AFC}" srcOrd="2" destOrd="0" parTransId="{A82B9CD0-6B08-43B7-96D2-2CAED6A0822B}" sibTransId="{A207876E-F884-46D7-AA4A-A558E5888BB1}"/>
    <dgm:cxn modelId="{01DAEED5-F188-4010-9702-DCFCEA5C160D}" srcId="{B035AF5B-6254-417B-8E19-0F1DCCFA7872}" destId="{29863944-9DC8-4DAE-AE37-5449F14AD64D}" srcOrd="3" destOrd="0" parTransId="{C948E338-646C-460E-9E97-EC1357A62450}" sibTransId="{20B0F11C-4A9C-4EA1-9BAC-6ABFA89391DA}"/>
    <dgm:cxn modelId="{DE563DD7-2947-46CD-8369-7DDE9D873B56}" type="presOf" srcId="{29863944-9DC8-4DAE-AE37-5449F14AD64D}" destId="{806A7F36-2166-4CCC-A0C7-31E617EE3112}" srcOrd="0" destOrd="3" presId="urn:microsoft.com/office/officeart/2005/8/layout/list1"/>
    <dgm:cxn modelId="{8357F3DE-3359-431F-9020-B7A390D0DC45}" srcId="{B035AF5B-6254-417B-8E19-0F1DCCFA7872}" destId="{34074355-DD86-467D-9B01-6127FF2CD6D5}" srcOrd="4" destOrd="0" parTransId="{CD107683-CFE9-494A-90AE-19F957AD63AF}" sibTransId="{DAE431B2-4945-4432-9AB7-3C6DD8867AE3}"/>
    <dgm:cxn modelId="{A09117E0-B764-4C3E-B8AC-97B05C969CCE}" type="presOf" srcId="{34074355-DD86-467D-9B01-6127FF2CD6D5}" destId="{806A7F36-2166-4CCC-A0C7-31E617EE3112}" srcOrd="0" destOrd="4" presId="urn:microsoft.com/office/officeart/2005/8/layout/list1"/>
    <dgm:cxn modelId="{987628E0-3026-46F3-A2DC-B38E4633457C}" type="presOf" srcId="{B035AF5B-6254-417B-8E19-0F1DCCFA7872}" destId="{526BE37C-A5FB-4D64-8A60-6830930A791C}" srcOrd="0" destOrd="0" presId="urn:microsoft.com/office/officeart/2005/8/layout/list1"/>
    <dgm:cxn modelId="{1E01EBE5-BA7C-407C-80AC-BF2B3B2C36AD}" srcId="{B035AF5B-6254-417B-8E19-0F1DCCFA7872}" destId="{1E79AA18-4A60-400B-BACE-C019164A83D7}" srcOrd="0" destOrd="0" parTransId="{C061B3EF-C438-49E9-B12A-8D56B2DE6CA4}" sibTransId="{4949B2D2-73B3-49C7-AA64-CA7BDC6E9FAC}"/>
    <dgm:cxn modelId="{F16BC3F2-FBD5-4598-9A9E-49E6577CEFB1}" type="presOf" srcId="{1E79AA18-4A60-400B-BACE-C019164A83D7}" destId="{806A7F36-2166-4CCC-A0C7-31E617EE3112}" srcOrd="0" destOrd="0" presId="urn:microsoft.com/office/officeart/2005/8/layout/list1"/>
    <dgm:cxn modelId="{F95220F8-8CAF-4E91-B9B9-2C40165EC3BA}" type="presOf" srcId="{4F9F5824-EE5F-4608-A27F-6128778B6311}" destId="{806A7F36-2166-4CCC-A0C7-31E617EE3112}" srcOrd="0" destOrd="1" presId="urn:microsoft.com/office/officeart/2005/8/layout/list1"/>
    <dgm:cxn modelId="{E1B931FE-51E3-4B46-87B6-D4872CD84168}" type="presOf" srcId="{B035AF5B-6254-417B-8E19-0F1DCCFA7872}" destId="{98B5BFB9-F84B-477C-9090-A83817576D9E}" srcOrd="1" destOrd="0" presId="urn:microsoft.com/office/officeart/2005/8/layout/list1"/>
    <dgm:cxn modelId="{E89D448F-B629-4AA4-8FC4-780E0AF35170}" type="presParOf" srcId="{4E8DA740-259E-44B3-89A2-D1A893F378A5}" destId="{DED26268-BBF5-482C-A049-9138BCC09AAD}" srcOrd="0" destOrd="0" presId="urn:microsoft.com/office/officeart/2005/8/layout/list1"/>
    <dgm:cxn modelId="{10632EC2-325A-4AB6-AFFA-455F3B51FF6D}" type="presParOf" srcId="{DED26268-BBF5-482C-A049-9138BCC09AAD}" destId="{EAD9DA7E-6132-404E-8D37-F078F697BC9C}" srcOrd="0" destOrd="0" presId="urn:microsoft.com/office/officeart/2005/8/layout/list1"/>
    <dgm:cxn modelId="{6FB5A7B9-1FA3-47E4-AB82-C58E88CBCBC2}" type="presParOf" srcId="{DED26268-BBF5-482C-A049-9138BCC09AAD}" destId="{98925F5B-DFA8-4805-96D9-E6F3143F9E5B}" srcOrd="1" destOrd="0" presId="urn:microsoft.com/office/officeart/2005/8/layout/list1"/>
    <dgm:cxn modelId="{C6615C6F-386A-4822-8FEA-350A077F55FA}" type="presParOf" srcId="{4E8DA740-259E-44B3-89A2-D1A893F378A5}" destId="{E6021E20-D2EC-4035-80A7-9FCC70DA4C80}" srcOrd="1" destOrd="0" presId="urn:microsoft.com/office/officeart/2005/8/layout/list1"/>
    <dgm:cxn modelId="{093AACCE-9CF9-48B9-AC33-BB5D33ABE20B}" type="presParOf" srcId="{4E8DA740-259E-44B3-89A2-D1A893F378A5}" destId="{632A4CCC-65E5-40DF-9A0C-4781B52E02A3}" srcOrd="2" destOrd="0" presId="urn:microsoft.com/office/officeart/2005/8/layout/list1"/>
    <dgm:cxn modelId="{437BE5AC-F722-4B83-A614-8B4F7442F1A2}" type="presParOf" srcId="{4E8DA740-259E-44B3-89A2-D1A893F378A5}" destId="{C975A892-83EF-44C7-93D0-2C0DBD79BCB2}" srcOrd="3" destOrd="0" presId="urn:microsoft.com/office/officeart/2005/8/layout/list1"/>
    <dgm:cxn modelId="{E9036139-A964-492A-A7D1-CC088CC3CB0C}" type="presParOf" srcId="{4E8DA740-259E-44B3-89A2-D1A893F378A5}" destId="{4081DAE4-FC67-469D-9A92-C47E34043206}" srcOrd="4" destOrd="0" presId="urn:microsoft.com/office/officeart/2005/8/layout/list1"/>
    <dgm:cxn modelId="{8444F381-C4B6-4273-9128-86EFAFFDA840}" type="presParOf" srcId="{4081DAE4-FC67-469D-9A92-C47E34043206}" destId="{526BE37C-A5FB-4D64-8A60-6830930A791C}" srcOrd="0" destOrd="0" presId="urn:microsoft.com/office/officeart/2005/8/layout/list1"/>
    <dgm:cxn modelId="{F641F8E8-E5E7-4588-BB50-65B13F1A45FD}" type="presParOf" srcId="{4081DAE4-FC67-469D-9A92-C47E34043206}" destId="{98B5BFB9-F84B-477C-9090-A83817576D9E}" srcOrd="1" destOrd="0" presId="urn:microsoft.com/office/officeart/2005/8/layout/list1"/>
    <dgm:cxn modelId="{15157A67-C6AE-4671-9305-83604774C55B}" type="presParOf" srcId="{4E8DA740-259E-44B3-89A2-D1A893F378A5}" destId="{A792A899-1ABA-4D50-BB3D-17A0BFB3E9AB}" srcOrd="5" destOrd="0" presId="urn:microsoft.com/office/officeart/2005/8/layout/list1"/>
    <dgm:cxn modelId="{B84555CF-FED3-4FF0-9DC2-F3BCB29C1BCE}" type="presParOf" srcId="{4E8DA740-259E-44B3-89A2-D1A893F378A5}" destId="{806A7F36-2166-4CCC-A0C7-31E617EE311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190AC-9A45-4E3D-ACEC-C591722AB1F4}">
      <dsp:nvSpPr>
        <dsp:cNvPr id="0" name=""/>
        <dsp:cNvSpPr/>
      </dsp:nvSpPr>
      <dsp:spPr>
        <a:xfrm rot="10800000">
          <a:off x="883088" y="214067"/>
          <a:ext cx="3508337" cy="172769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1611"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Your CV, to be effective, needs to be consistent, concise, and clear and easy to read. </a:t>
          </a:r>
          <a:r>
            <a:rPr lang="en-US" sz="1400" b="1" kern="1200" dirty="0"/>
            <a:t>Avoid tiny fonts, grammar mistakes dense blocks of text, vague language or excessive jargon, and inconsistent formatting</a:t>
          </a:r>
        </a:p>
      </dsp:txBody>
      <dsp:txXfrm rot="10800000">
        <a:off x="1315011" y="214067"/>
        <a:ext cx="3076414" cy="1727693"/>
      </dsp:txXfrm>
    </dsp:sp>
    <dsp:sp modelId="{6C11611B-8135-4D9A-839D-CB7B3A04BEB7}">
      <dsp:nvSpPr>
        <dsp:cNvPr id="0" name=""/>
        <dsp:cNvSpPr/>
      </dsp:nvSpPr>
      <dsp:spPr>
        <a:xfrm>
          <a:off x="294873" y="293725"/>
          <a:ext cx="1568377" cy="1568377"/>
        </a:xfrm>
        <a:prstGeom prst="ellipse">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A4CCC-65E5-40DF-9A0C-4781B52E02A3}">
      <dsp:nvSpPr>
        <dsp:cNvPr id="0" name=""/>
        <dsp:cNvSpPr/>
      </dsp:nvSpPr>
      <dsp:spPr>
        <a:xfrm>
          <a:off x="0" y="226687"/>
          <a:ext cx="11172825" cy="18837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67135" tIns="270764" rIns="86713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You can apply for advertised roles easily and quickly</a:t>
          </a:r>
        </a:p>
        <a:p>
          <a:pPr marL="114300" lvl="1" indent="-114300" algn="l" defTabSz="622300">
            <a:lnSpc>
              <a:spcPct val="90000"/>
            </a:lnSpc>
            <a:spcBef>
              <a:spcPct val="0"/>
            </a:spcBef>
            <a:spcAft>
              <a:spcPct val="15000"/>
            </a:spcAft>
            <a:buChar char="•"/>
          </a:pPr>
          <a:r>
            <a:rPr lang="en-US" sz="1400" kern="1200"/>
            <a:t>You are more visible to recruiters who are using social media to advertise their jobs and source candidates</a:t>
          </a:r>
        </a:p>
        <a:p>
          <a:pPr marL="114300" lvl="1" indent="-114300" algn="l" defTabSz="622300">
            <a:lnSpc>
              <a:spcPct val="90000"/>
            </a:lnSpc>
            <a:spcBef>
              <a:spcPct val="0"/>
            </a:spcBef>
            <a:spcAft>
              <a:spcPct val="15000"/>
            </a:spcAft>
            <a:buChar char="•"/>
          </a:pPr>
          <a:r>
            <a:rPr lang="en-US" sz="1400" kern="1200"/>
            <a:t>You can build your network and engage with a wider audience across multiple social channels</a:t>
          </a:r>
        </a:p>
        <a:p>
          <a:pPr marL="114300" lvl="1" indent="-114300" algn="l" defTabSz="622300">
            <a:lnSpc>
              <a:spcPct val="90000"/>
            </a:lnSpc>
            <a:spcBef>
              <a:spcPct val="0"/>
            </a:spcBef>
            <a:spcAft>
              <a:spcPct val="15000"/>
            </a:spcAft>
            <a:buChar char="•"/>
          </a:pPr>
          <a:r>
            <a:rPr lang="en-US" sz="1400" kern="1200" dirty="0"/>
            <a:t>You can create positive PR by presenting testimonials, endorsements and presentations of your work onto your social media accounts, blog and/or website</a:t>
          </a:r>
        </a:p>
        <a:p>
          <a:pPr marL="114300" lvl="1" indent="-114300" algn="l" defTabSz="622300">
            <a:lnSpc>
              <a:spcPct val="90000"/>
            </a:lnSpc>
            <a:spcBef>
              <a:spcPct val="0"/>
            </a:spcBef>
            <a:spcAft>
              <a:spcPct val="15000"/>
            </a:spcAft>
            <a:buChar char="•"/>
          </a:pPr>
          <a:r>
            <a:rPr lang="en-US" sz="1400" kern="1200"/>
            <a:t>You can speak to recruiters, head-hunters and prospective employers throughout your job search by engaging with them across all channels in real time</a:t>
          </a:r>
        </a:p>
      </dsp:txBody>
      <dsp:txXfrm>
        <a:off x="0" y="226687"/>
        <a:ext cx="11172825" cy="1883700"/>
      </dsp:txXfrm>
    </dsp:sp>
    <dsp:sp modelId="{98925F5B-DFA8-4805-96D9-E6F3143F9E5B}">
      <dsp:nvSpPr>
        <dsp:cNvPr id="0" name=""/>
        <dsp:cNvSpPr/>
      </dsp:nvSpPr>
      <dsp:spPr>
        <a:xfrm>
          <a:off x="558641" y="34807"/>
          <a:ext cx="7820977" cy="3837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5614" tIns="0" rIns="295614" bIns="0" numCol="1" spcCol="1270" anchor="ctr" anchorCtr="0">
          <a:noAutofit/>
        </a:bodyPr>
        <a:lstStyle/>
        <a:p>
          <a:pPr marL="0" lvl="0" indent="0" algn="l" defTabSz="577850">
            <a:lnSpc>
              <a:spcPct val="90000"/>
            </a:lnSpc>
            <a:spcBef>
              <a:spcPct val="0"/>
            </a:spcBef>
            <a:spcAft>
              <a:spcPct val="35000"/>
            </a:spcAft>
            <a:buNone/>
          </a:pPr>
          <a:r>
            <a:rPr lang="en-US" sz="1300" b="1" kern="1200"/>
            <a:t>Here are some of the benefits of using social media in your job search</a:t>
          </a:r>
          <a:endParaRPr lang="en-US" sz="1300" kern="1200"/>
        </a:p>
      </dsp:txBody>
      <dsp:txXfrm>
        <a:off x="577375" y="53541"/>
        <a:ext cx="7783509" cy="346292"/>
      </dsp:txXfrm>
    </dsp:sp>
    <dsp:sp modelId="{806A7F36-2166-4CCC-A0C7-31E617EE3112}">
      <dsp:nvSpPr>
        <dsp:cNvPr id="0" name=""/>
        <dsp:cNvSpPr/>
      </dsp:nvSpPr>
      <dsp:spPr>
        <a:xfrm>
          <a:off x="0" y="2372468"/>
          <a:ext cx="11172825" cy="16789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67135" tIns="270764" rIns="86713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Ensure your social media profiles state that you are actively job seeking and the type of role you are interested in, make sure you use keywords so recruiters can find you</a:t>
          </a:r>
        </a:p>
        <a:p>
          <a:pPr marL="114300" lvl="1" indent="-114300" algn="l" defTabSz="622300">
            <a:lnSpc>
              <a:spcPct val="90000"/>
            </a:lnSpc>
            <a:spcBef>
              <a:spcPct val="0"/>
            </a:spcBef>
            <a:spcAft>
              <a:spcPct val="15000"/>
            </a:spcAft>
            <a:buChar char="•"/>
          </a:pPr>
          <a:r>
            <a:rPr lang="en-US" sz="1400" kern="1200" dirty="0"/>
            <a:t>Follow relevant companies and individuals in your industry or network</a:t>
          </a:r>
        </a:p>
        <a:p>
          <a:pPr marL="114300" lvl="1" indent="-114300" algn="l" defTabSz="622300">
            <a:lnSpc>
              <a:spcPct val="90000"/>
            </a:lnSpc>
            <a:spcBef>
              <a:spcPct val="0"/>
            </a:spcBef>
            <a:spcAft>
              <a:spcPct val="15000"/>
            </a:spcAft>
            <a:buChar char="•"/>
          </a:pPr>
          <a:r>
            <a:rPr lang="en-US" sz="1400" kern="1200" dirty="0"/>
            <a:t>Get involved in LinkedIn Groups related to your industry and let me know the type of role you are looking for</a:t>
          </a:r>
        </a:p>
        <a:p>
          <a:pPr marL="114300" lvl="1" indent="-114300" algn="l" defTabSz="622300">
            <a:lnSpc>
              <a:spcPct val="90000"/>
            </a:lnSpc>
            <a:spcBef>
              <a:spcPct val="0"/>
            </a:spcBef>
            <a:spcAft>
              <a:spcPct val="15000"/>
            </a:spcAft>
            <a:buChar char="•"/>
          </a:pPr>
          <a:r>
            <a:rPr lang="en-US" sz="1400" kern="1200" dirty="0"/>
            <a:t>Initiate conversations with individuals and companies on any interesting topics related to your industry</a:t>
          </a:r>
        </a:p>
        <a:p>
          <a:pPr marL="114300" lvl="1" indent="-114300" algn="l" defTabSz="622300">
            <a:lnSpc>
              <a:spcPct val="90000"/>
            </a:lnSpc>
            <a:spcBef>
              <a:spcPct val="0"/>
            </a:spcBef>
            <a:spcAft>
              <a:spcPct val="15000"/>
            </a:spcAft>
            <a:buChar char="•"/>
          </a:pPr>
          <a:r>
            <a:rPr lang="en-US" sz="1400" kern="1200" dirty="0"/>
            <a:t>Keep your personal updates and professional updates on separate social media accounts</a:t>
          </a:r>
        </a:p>
      </dsp:txBody>
      <dsp:txXfrm>
        <a:off x="0" y="2372468"/>
        <a:ext cx="11172825" cy="1678950"/>
      </dsp:txXfrm>
    </dsp:sp>
    <dsp:sp modelId="{98B5BFB9-F84B-477C-9090-A83817576D9E}">
      <dsp:nvSpPr>
        <dsp:cNvPr id="0" name=""/>
        <dsp:cNvSpPr/>
      </dsp:nvSpPr>
      <dsp:spPr>
        <a:xfrm>
          <a:off x="558641" y="2180588"/>
          <a:ext cx="7820977" cy="3837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5614" tIns="0" rIns="295614" bIns="0" numCol="1" spcCol="1270" anchor="ctr" anchorCtr="0">
          <a:noAutofit/>
        </a:bodyPr>
        <a:lstStyle/>
        <a:p>
          <a:pPr marL="0" lvl="0" indent="0" algn="l" defTabSz="577850">
            <a:lnSpc>
              <a:spcPct val="90000"/>
            </a:lnSpc>
            <a:spcBef>
              <a:spcPct val="0"/>
            </a:spcBef>
            <a:spcAft>
              <a:spcPct val="35000"/>
            </a:spcAft>
            <a:buNone/>
          </a:pPr>
          <a:r>
            <a:rPr lang="en-US" sz="1300" b="1" kern="1200"/>
            <a:t>Top tips:</a:t>
          </a:r>
          <a:endParaRPr lang="en-US" sz="1300" kern="1200"/>
        </a:p>
      </dsp:txBody>
      <dsp:txXfrm>
        <a:off x="577375" y="2199322"/>
        <a:ext cx="7783509"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5/8/2020</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5/8/2020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7</a:t>
            </a:fld>
            <a:endParaRPr lang="en-US" dirty="0"/>
          </a:p>
        </p:txBody>
      </p:sp>
    </p:spTree>
    <p:extLst>
      <p:ext uri="{BB962C8B-B14F-4D97-AF65-F5344CB8AC3E}">
        <p14:creationId xmlns:p14="http://schemas.microsoft.com/office/powerpoint/2010/main" val="2967700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Only">
  <p:cSld name="Title Only Left Light">
    <p:bg>
      <p:bgPr>
        <a:solidFill>
          <a:schemeClr val="accent6">
            <a:lumMod val="5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72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1003851" y="2453081"/>
            <a:ext cx="4015409" cy="1330688"/>
          </a:xfrm>
        </p:spPr>
        <p:txBody>
          <a:bodyPr anchor="b"/>
          <a:lstStyle>
            <a:lvl1pPr algn="ctr">
              <a:defRPr i="0">
                <a:solidFill>
                  <a:schemeClr val="accent3">
                    <a:lumMod val="75000"/>
                  </a:schemeClr>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112000" y="2385000"/>
            <a:ext cx="108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16200000">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accent4"/>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2BB0C100-97B0-4EEE-B661-715650D5E826}"/>
              </a:ext>
            </a:extLst>
          </p:cNvPr>
          <p:cNvSpPr/>
          <p:nvPr userDrawn="1"/>
        </p:nvSpPr>
        <p:spPr>
          <a:xfrm flipH="1">
            <a:off x="706800" y="577800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109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 id="2147483758" r:id="rId65"/>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jp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49.xml"/><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microsoft.com/office/2007/relationships/diagramDrawing" Target="../diagrams/drawing1.xml"/><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diagramColors" Target="../diagrams/colors1.xml"/><Relationship Id="rId2" Type="http://schemas.openxmlformats.org/officeDocument/2006/relationships/image" Target="../media/image12.png"/><Relationship Id="rId16" Type="http://schemas.openxmlformats.org/officeDocument/2006/relationships/diagramQuickStyle" Target="../diagrams/quickStyle1.xml"/><Relationship Id="rId1" Type="http://schemas.openxmlformats.org/officeDocument/2006/relationships/slideLayout" Target="../slideLayouts/slideLayout55.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diagramLayout" Target="../diagrams/layout1.xml"/><Relationship Id="rId10" Type="http://schemas.openxmlformats.org/officeDocument/2006/relationships/image" Target="../media/image20.png"/><Relationship Id="rId19"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png"/><Relationship Id="rId1" Type="http://schemas.openxmlformats.org/officeDocument/2006/relationships/slideLayout" Target="../slideLayouts/slideLayout5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66CFA5-FDD3-4862-9765-069805D5064B}"/>
              </a:ext>
            </a:extLst>
          </p:cNvPr>
          <p:cNvPicPr>
            <a:picLocks noChangeAspect="1"/>
          </p:cNvPicPr>
          <p:nvPr/>
        </p:nvPicPr>
        <p:blipFill>
          <a:blip r:embed="rId2"/>
          <a:stretch>
            <a:fillRect/>
          </a:stretch>
        </p:blipFill>
        <p:spPr>
          <a:xfrm>
            <a:off x="0" y="0"/>
            <a:ext cx="12184376" cy="6853712"/>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5067299" y="1003991"/>
            <a:ext cx="6826342" cy="2188805"/>
          </a:xfrm>
        </p:spPr>
        <p:txBody>
          <a:bodyPr anchor="ctr">
            <a:normAutofit/>
          </a:bodyPr>
          <a:lstStyle/>
          <a:p>
            <a:r>
              <a:rPr lang="en-US" sz="2800" dirty="0"/>
              <a:t>Looking for a new challenge ? </a:t>
            </a:r>
            <a:br>
              <a:rPr lang="en-US" sz="2800" dirty="0"/>
            </a:br>
            <a:r>
              <a:rPr lang="en-US" sz="2800" dirty="0"/>
              <a:t>We are here to help you !</a:t>
            </a:r>
            <a:br>
              <a:rPr lang="el-GR" sz="2800" dirty="0"/>
            </a:br>
            <a:br>
              <a:rPr lang="el-GR" sz="2800" dirty="0"/>
            </a:br>
            <a:endParaRPr lang="en-US" sz="2800" dirty="0"/>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7664542" y="3665204"/>
            <a:ext cx="4527458" cy="2196780"/>
          </a:xfrm>
        </p:spPr>
        <p:txBody>
          <a:bodyPr anchor="ctr">
            <a:normAutofit/>
          </a:bodyPr>
          <a:lstStyle/>
          <a:p>
            <a:r>
              <a:rPr lang="en-US" dirty="0"/>
              <a:t>In today's competitive job market it is essential to equip yourself with the best tools available to make your job search as productive as possible</a:t>
            </a:r>
          </a:p>
        </p:txBody>
      </p:sp>
      <p:pic>
        <p:nvPicPr>
          <p:cNvPr id="10" name="Picture 9" descr="A picture containing drawing&#10;&#10;Description automatically generated">
            <a:extLst>
              <a:ext uri="{FF2B5EF4-FFF2-40B4-BE49-F238E27FC236}">
                <a16:creationId xmlns:a16="http://schemas.microsoft.com/office/drawing/2014/main" id="{B480626C-217B-46D8-9986-72DEB742D03D}"/>
              </a:ext>
            </a:extLst>
          </p:cNvPr>
          <p:cNvPicPr>
            <a:picLocks noChangeAspect="1"/>
          </p:cNvPicPr>
          <p:nvPr/>
        </p:nvPicPr>
        <p:blipFill>
          <a:blip r:embed="rId3"/>
          <a:stretch>
            <a:fillRect/>
          </a:stretch>
        </p:blipFill>
        <p:spPr>
          <a:xfrm>
            <a:off x="-100361" y="-56247"/>
            <a:ext cx="3056579" cy="1261891"/>
          </a:xfrm>
          <a:prstGeom prst="ellipse">
            <a:avLst/>
          </a:prstGeom>
          <a:ln>
            <a:noFill/>
          </a:ln>
          <a:effectLst>
            <a:softEdge rad="112500"/>
          </a:effectLst>
        </p:spPr>
      </p:pic>
    </p:spTree>
    <p:extLst>
      <p:ext uri="{BB962C8B-B14F-4D97-AF65-F5344CB8AC3E}">
        <p14:creationId xmlns:p14="http://schemas.microsoft.com/office/powerpoint/2010/main" val="7959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ve, water, riding, surfing&#10;&#10;Description automatically generated">
            <a:extLst>
              <a:ext uri="{FF2B5EF4-FFF2-40B4-BE49-F238E27FC236}">
                <a16:creationId xmlns:a16="http://schemas.microsoft.com/office/drawing/2014/main" id="{7F2533E7-B3FD-468F-806D-646421D4DCE4}"/>
              </a:ext>
            </a:extLst>
          </p:cNvPr>
          <p:cNvPicPr>
            <a:picLocks noChangeAspect="1"/>
          </p:cNvPicPr>
          <p:nvPr/>
        </p:nvPicPr>
        <p:blipFill rotWithShape="1">
          <a:blip r:embed="rId2"/>
          <a:srcRect t="3271" b="16561"/>
          <a:stretch/>
        </p:blipFill>
        <p:spPr>
          <a:xfrm>
            <a:off x="20" y="10"/>
            <a:ext cx="12191980" cy="5497965"/>
          </a:xfrm>
          <a:prstGeom prst="rect">
            <a:avLst/>
          </a:prstGeom>
          <a:noFill/>
        </p:spPr>
      </p:pic>
      <p:sp>
        <p:nvSpPr>
          <p:cNvPr id="11" name="Title 2">
            <a:extLst>
              <a:ext uri="{FF2B5EF4-FFF2-40B4-BE49-F238E27FC236}">
                <a16:creationId xmlns:a16="http://schemas.microsoft.com/office/drawing/2014/main" id="{C8EB342A-E027-46FA-BBC3-1A0B0E15EC6E}"/>
              </a:ext>
            </a:extLst>
          </p:cNvPr>
          <p:cNvSpPr>
            <a:spLocks noGrp="1"/>
          </p:cNvSpPr>
          <p:nvPr>
            <p:ph type="title"/>
          </p:nvPr>
        </p:nvSpPr>
        <p:spPr>
          <a:xfrm>
            <a:off x="4823556" y="5768229"/>
            <a:ext cx="8717280" cy="823070"/>
          </a:xfrm>
        </p:spPr>
        <p:txBody>
          <a:bodyPr/>
          <a:lstStyle/>
          <a:p>
            <a:r>
              <a:rPr lang="en-US" dirty="0"/>
              <a:t>Thank you!</a:t>
            </a:r>
          </a:p>
        </p:txBody>
      </p:sp>
      <p:pic>
        <p:nvPicPr>
          <p:cNvPr id="8" name="Picture 7">
            <a:extLst>
              <a:ext uri="{FF2B5EF4-FFF2-40B4-BE49-F238E27FC236}">
                <a16:creationId xmlns:a16="http://schemas.microsoft.com/office/drawing/2014/main" id="{C204EEDE-E4A3-49FE-863E-81D102B467C9}"/>
              </a:ext>
            </a:extLst>
          </p:cNvPr>
          <p:cNvPicPr>
            <a:picLocks noChangeAspect="1"/>
          </p:cNvPicPr>
          <p:nvPr/>
        </p:nvPicPr>
        <p:blipFill>
          <a:blip r:embed="rId3"/>
          <a:stretch>
            <a:fillRect/>
          </a:stretch>
        </p:blipFill>
        <p:spPr>
          <a:xfrm>
            <a:off x="0" y="6324599"/>
            <a:ext cx="1290486" cy="533401"/>
          </a:xfrm>
          <a:prstGeom prst="rect">
            <a:avLst/>
          </a:prstGeom>
          <a:ln>
            <a:noFill/>
          </a:ln>
          <a:effectLst>
            <a:softEdge rad="112500"/>
          </a:effectLst>
        </p:spPr>
      </p:pic>
    </p:spTree>
    <p:extLst>
      <p:ext uri="{BB962C8B-B14F-4D97-AF65-F5344CB8AC3E}">
        <p14:creationId xmlns:p14="http://schemas.microsoft.com/office/powerpoint/2010/main" val="2507064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401A1D0-EB7C-45B8-8A58-0265022035F1}"/>
              </a:ext>
            </a:extLst>
          </p:cNvPr>
          <p:cNvPicPr>
            <a:picLocks noChangeAspect="1"/>
          </p:cNvPicPr>
          <p:nvPr/>
        </p:nvPicPr>
        <p:blipFill>
          <a:blip r:embed="rId2"/>
          <a:stretch>
            <a:fillRect/>
          </a:stretch>
        </p:blipFill>
        <p:spPr>
          <a:xfrm>
            <a:off x="1785174" y="486130"/>
            <a:ext cx="2466975" cy="1847850"/>
          </a:xfrm>
          <a:prstGeom prst="rect">
            <a:avLst/>
          </a:prstGeom>
        </p:spPr>
      </p:pic>
      <p:pic>
        <p:nvPicPr>
          <p:cNvPr id="12" name="Picture Placeholder 11" title="Decorative"/>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t="494" b="4541"/>
          <a:stretch/>
        </p:blipFill>
        <p:spPr>
          <a:xfrm>
            <a:off x="1" y="10"/>
            <a:ext cx="4910666" cy="6857990"/>
          </a:xfrm>
          <a:noFill/>
        </p:spPr>
      </p:pic>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1"/>
          </p:nvPr>
        </p:nvSpPr>
        <p:spPr>
          <a:xfrm>
            <a:off x="6295131" y="879710"/>
            <a:ext cx="4801847" cy="755650"/>
          </a:xfrm>
        </p:spPr>
        <p:txBody>
          <a:bodyPr anchor="ctr">
            <a:normAutofit/>
          </a:bodyPr>
          <a:lstStyle/>
          <a:p>
            <a:r>
              <a:rPr lang="en-US" dirty="0"/>
              <a:t>How to Improve your Job Search Technique</a:t>
            </a:r>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3"/>
          </p:nvPr>
        </p:nvSpPr>
        <p:spPr>
          <a:xfrm>
            <a:off x="6295131" y="1956155"/>
            <a:ext cx="4801847" cy="755650"/>
          </a:xfrm>
        </p:spPr>
        <p:txBody>
          <a:bodyPr anchor="ctr">
            <a:normAutofit/>
          </a:bodyPr>
          <a:lstStyle/>
          <a:p>
            <a:pPr>
              <a:spcAft>
                <a:spcPts val="600"/>
              </a:spcAft>
            </a:pPr>
            <a:r>
              <a:rPr lang="en-US" dirty="0"/>
              <a:t>CV Corner </a:t>
            </a:r>
          </a:p>
        </p:txBody>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a:xfrm>
            <a:off x="6295131" y="3032600"/>
            <a:ext cx="4801847" cy="755650"/>
          </a:xfrm>
        </p:spPr>
        <p:txBody>
          <a:bodyPr anchor="ctr">
            <a:normAutofit/>
          </a:bodyPr>
          <a:lstStyle/>
          <a:p>
            <a:pPr>
              <a:spcAft>
                <a:spcPts val="600"/>
              </a:spcAft>
            </a:pPr>
            <a:r>
              <a:rPr lang="en-US" dirty="0"/>
              <a:t>Craft your CV – More Tips </a:t>
            </a:r>
          </a:p>
        </p:txBody>
      </p:sp>
      <p:sp>
        <p:nvSpPr>
          <p:cNvPr id="33" name="Text Placeholder 32">
            <a:extLst>
              <a:ext uri="{FF2B5EF4-FFF2-40B4-BE49-F238E27FC236}">
                <a16:creationId xmlns:a16="http://schemas.microsoft.com/office/drawing/2014/main" id="{F23411C8-1DB7-46A1-A6DC-41EACD30ED57}"/>
              </a:ext>
            </a:extLst>
          </p:cNvPr>
          <p:cNvSpPr>
            <a:spLocks noGrp="1"/>
          </p:cNvSpPr>
          <p:nvPr>
            <p:ph type="body" sz="quarter" idx="15"/>
          </p:nvPr>
        </p:nvSpPr>
        <p:spPr>
          <a:xfrm>
            <a:off x="6295131" y="4109045"/>
            <a:ext cx="4801847" cy="755650"/>
          </a:xfrm>
        </p:spPr>
        <p:txBody>
          <a:bodyPr anchor="ctr">
            <a:normAutofit/>
          </a:bodyPr>
          <a:lstStyle/>
          <a:p>
            <a:pPr>
              <a:spcAft>
                <a:spcPts val="600"/>
              </a:spcAft>
            </a:pPr>
            <a:r>
              <a:rPr lang="en-US" dirty="0"/>
              <a:t>Best Techniques for a Successful Job Interview</a:t>
            </a:r>
          </a:p>
        </p:txBody>
      </p:sp>
      <p:sp>
        <p:nvSpPr>
          <p:cNvPr id="41" name="Text Placeholder 7">
            <a:extLst>
              <a:ext uri="{FF2B5EF4-FFF2-40B4-BE49-F238E27FC236}">
                <a16:creationId xmlns:a16="http://schemas.microsoft.com/office/drawing/2014/main" id="{AAB1262B-BC5D-46AC-94A5-68026F92A7BF}"/>
              </a:ext>
            </a:extLst>
          </p:cNvPr>
          <p:cNvSpPr>
            <a:spLocks noGrp="1"/>
          </p:cNvSpPr>
          <p:nvPr>
            <p:ph type="body" sz="quarter" idx="17"/>
          </p:nvPr>
        </p:nvSpPr>
        <p:spPr>
          <a:xfrm>
            <a:off x="5084074" y="879710"/>
            <a:ext cx="741082" cy="755650"/>
          </a:xfrm>
        </p:spPr>
        <p:txBody>
          <a:bodyPr/>
          <a:lstStyle/>
          <a:p>
            <a:endParaRPr lang="en-US"/>
          </a:p>
        </p:txBody>
      </p:sp>
      <p:sp>
        <p:nvSpPr>
          <p:cNvPr id="43" name="Text Placeholder 8">
            <a:extLst>
              <a:ext uri="{FF2B5EF4-FFF2-40B4-BE49-F238E27FC236}">
                <a16:creationId xmlns:a16="http://schemas.microsoft.com/office/drawing/2014/main" id="{313DD1A1-4C9C-4FE2-82BC-E19547A3A0BD}"/>
              </a:ext>
            </a:extLst>
          </p:cNvPr>
          <p:cNvSpPr>
            <a:spLocks noGrp="1"/>
          </p:cNvSpPr>
          <p:nvPr>
            <p:ph type="body" sz="quarter" idx="18"/>
          </p:nvPr>
        </p:nvSpPr>
        <p:spPr>
          <a:xfrm>
            <a:off x="5084074" y="1956155"/>
            <a:ext cx="741082" cy="755650"/>
          </a:xfrm>
        </p:spPr>
        <p:txBody>
          <a:bodyPr/>
          <a:lstStyle/>
          <a:p>
            <a:endParaRPr lang="en-US"/>
          </a:p>
        </p:txBody>
      </p:sp>
      <p:sp>
        <p:nvSpPr>
          <p:cNvPr id="45" name="Text Placeholder 9">
            <a:extLst>
              <a:ext uri="{FF2B5EF4-FFF2-40B4-BE49-F238E27FC236}">
                <a16:creationId xmlns:a16="http://schemas.microsoft.com/office/drawing/2014/main" id="{3911113F-C80E-45D7-8152-E9C04174356A}"/>
              </a:ext>
            </a:extLst>
          </p:cNvPr>
          <p:cNvSpPr>
            <a:spLocks noGrp="1"/>
          </p:cNvSpPr>
          <p:nvPr>
            <p:ph type="body" sz="quarter" idx="19"/>
          </p:nvPr>
        </p:nvSpPr>
        <p:spPr>
          <a:xfrm>
            <a:off x="5084074" y="3032600"/>
            <a:ext cx="741082" cy="755650"/>
          </a:xfrm>
        </p:spPr>
        <p:txBody>
          <a:bodyPr/>
          <a:lstStyle/>
          <a:p>
            <a:endParaRPr lang="en-US"/>
          </a:p>
        </p:txBody>
      </p:sp>
      <p:sp>
        <p:nvSpPr>
          <p:cNvPr id="47" name="Text Placeholder 10">
            <a:extLst>
              <a:ext uri="{FF2B5EF4-FFF2-40B4-BE49-F238E27FC236}">
                <a16:creationId xmlns:a16="http://schemas.microsoft.com/office/drawing/2014/main" id="{F12A749F-BFB9-4056-B362-D304F0DF435B}"/>
              </a:ext>
            </a:extLst>
          </p:cNvPr>
          <p:cNvSpPr>
            <a:spLocks noGrp="1"/>
          </p:cNvSpPr>
          <p:nvPr>
            <p:ph type="body" sz="quarter" idx="20"/>
          </p:nvPr>
        </p:nvSpPr>
        <p:spPr>
          <a:xfrm>
            <a:off x="5084074" y="4109045"/>
            <a:ext cx="741082" cy="755650"/>
          </a:xfrm>
        </p:spPr>
        <p:txBody>
          <a:bodyPr/>
          <a:lstStyle/>
          <a:p>
            <a:endParaRPr lang="en-US"/>
          </a:p>
        </p:txBody>
      </p:sp>
      <p:sp>
        <p:nvSpPr>
          <p:cNvPr id="49" name="Text Placeholder 11">
            <a:extLst>
              <a:ext uri="{FF2B5EF4-FFF2-40B4-BE49-F238E27FC236}">
                <a16:creationId xmlns:a16="http://schemas.microsoft.com/office/drawing/2014/main" id="{87D8C0D9-CB35-4054-8C8A-08336168639D}"/>
              </a:ext>
            </a:extLst>
          </p:cNvPr>
          <p:cNvSpPr>
            <a:spLocks noGrp="1"/>
          </p:cNvSpPr>
          <p:nvPr>
            <p:ph type="body" sz="quarter" idx="21"/>
          </p:nvPr>
        </p:nvSpPr>
        <p:spPr>
          <a:xfrm>
            <a:off x="5084074" y="5185490"/>
            <a:ext cx="741082" cy="755650"/>
          </a:xfrm>
        </p:spPr>
        <p:txBody>
          <a:bodyPr/>
          <a:lstStyle/>
          <a:p>
            <a:endParaRPr lang="en-US" dirty="0"/>
          </a:p>
        </p:txBody>
      </p:sp>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826626" y="3727361"/>
            <a:ext cx="2275389" cy="1025525"/>
          </a:xfrm>
        </p:spPr>
        <p:txBody>
          <a:bodyPr anchor="b">
            <a:normAutofit/>
          </a:bodyPr>
          <a:lstStyle/>
          <a:p>
            <a:r>
              <a:rPr lang="en-US" dirty="0">
                <a:solidFill>
                  <a:schemeClr val="bg2">
                    <a:lumMod val="20000"/>
                    <a:lumOff val="80000"/>
                  </a:schemeClr>
                </a:solidFill>
              </a:rPr>
              <a:t>Agenda </a:t>
            </a:r>
          </a:p>
        </p:txBody>
      </p:sp>
      <p:pic>
        <p:nvPicPr>
          <p:cNvPr id="2" name="Picture 1">
            <a:extLst>
              <a:ext uri="{FF2B5EF4-FFF2-40B4-BE49-F238E27FC236}">
                <a16:creationId xmlns:a16="http://schemas.microsoft.com/office/drawing/2014/main" id="{7C19A5E7-DA13-4663-B2FF-90CD01BA2578}"/>
              </a:ext>
            </a:extLst>
          </p:cNvPr>
          <p:cNvPicPr>
            <a:picLocks noChangeAspect="1"/>
          </p:cNvPicPr>
          <p:nvPr/>
        </p:nvPicPr>
        <p:blipFill>
          <a:blip r:embed="rId4"/>
          <a:stretch>
            <a:fillRect/>
          </a:stretch>
        </p:blipFill>
        <p:spPr>
          <a:xfrm>
            <a:off x="1" y="6400800"/>
            <a:ext cx="1107440" cy="457200"/>
          </a:xfrm>
          <a:prstGeom prst="rect">
            <a:avLst/>
          </a:prstGeom>
          <a:ln>
            <a:noFill/>
          </a:ln>
          <a:effectLst>
            <a:softEdge rad="112500"/>
          </a:effectLst>
        </p:spPr>
      </p:pic>
      <p:sp>
        <p:nvSpPr>
          <p:cNvPr id="25" name="Text Placeholder 24">
            <a:extLst>
              <a:ext uri="{FF2B5EF4-FFF2-40B4-BE49-F238E27FC236}">
                <a16:creationId xmlns:a16="http://schemas.microsoft.com/office/drawing/2014/main" id="{A0AF275D-7D74-42BE-9BDE-D1EC35AABD8A}"/>
              </a:ext>
            </a:extLst>
          </p:cNvPr>
          <p:cNvSpPr>
            <a:spLocks noGrp="1"/>
          </p:cNvSpPr>
          <p:nvPr>
            <p:ph type="body" sz="quarter" idx="16"/>
          </p:nvPr>
        </p:nvSpPr>
        <p:spPr/>
        <p:txBody>
          <a:bodyPr/>
          <a:lstStyle/>
          <a:p>
            <a:r>
              <a:rPr lang="en-US" dirty="0"/>
              <a:t>Social Media and how they can work best for you/</a:t>
            </a:r>
            <a:br>
              <a:rPr lang="en-US" dirty="0"/>
            </a:br>
            <a:r>
              <a:rPr lang="en-US" dirty="0"/>
              <a:t>Best LinkedIn Profile – Tips &amp; Tricks </a:t>
            </a:r>
          </a:p>
          <a:p>
            <a:endParaRPr lang="en-US" dirty="0"/>
          </a:p>
        </p:txBody>
      </p:sp>
    </p:spTree>
    <p:extLst>
      <p:ext uri="{BB962C8B-B14F-4D97-AF65-F5344CB8AC3E}">
        <p14:creationId xmlns:p14="http://schemas.microsoft.com/office/powerpoint/2010/main" val="213011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668543" y="358610"/>
            <a:ext cx="10854914" cy="804759"/>
          </a:xfrm>
        </p:spPr>
        <p:txBody>
          <a:bodyPr anchor="b">
            <a:normAutofit/>
          </a:bodyPr>
          <a:lstStyle/>
          <a:p>
            <a:r>
              <a:rPr lang="en-US" dirty="0"/>
              <a:t>How to Improve your Job Search Technique</a:t>
            </a:r>
          </a:p>
        </p:txBody>
      </p:sp>
      <p:pic>
        <p:nvPicPr>
          <p:cNvPr id="7" name="Picture Placeholder 6" title="Decorative"/>
          <p:cNvPicPr>
            <a:picLocks noGrp="1" noChangeAspect="1"/>
          </p:cNvPicPr>
          <p:nvPr>
            <p:ph type="pic" sz="quarter" idx="14"/>
          </p:nvPr>
        </p:nvPicPr>
        <p:blipFill rotWithShape="1">
          <a:blip r:embed="rId2" cstate="email">
            <a:extLst>
              <a:ext uri="{28A0092B-C50C-407E-A947-70E740481C1C}">
                <a14:useLocalDpi xmlns:a14="http://schemas.microsoft.com/office/drawing/2010/main"/>
              </a:ext>
            </a:extLst>
          </a:blip>
          <a:srcRect l="9166" r="-17" b="-17"/>
          <a:stretch/>
        </p:blipFill>
        <p:spPr>
          <a:xfrm>
            <a:off x="5188133" y="2592710"/>
            <a:ext cx="973759" cy="973759"/>
          </a:xfrm>
          <a:noFill/>
        </p:spPr>
      </p:pic>
      <p:pic>
        <p:nvPicPr>
          <p:cNvPr id="11" name="Picture Placeholder 10">
            <a:extLst>
              <a:ext uri="{FF2B5EF4-FFF2-40B4-BE49-F238E27FC236}">
                <a16:creationId xmlns:a16="http://schemas.microsoft.com/office/drawing/2014/main" id="{7BF7A190-5EAD-4756-9D40-E0144668CE70}"/>
              </a:ext>
            </a:extLst>
          </p:cNvPr>
          <p:cNvPicPr>
            <a:picLocks noGrp="1" noChangeAspect="1"/>
          </p:cNvPicPr>
          <p:nvPr>
            <p:ph type="pic" sz="quarter" idx="15"/>
          </p:nvPr>
        </p:nvPicPr>
        <p:blipFill>
          <a:blip r:embed="rId3"/>
          <a:srcRect l="19396" r="19396"/>
          <a:stretch>
            <a:fillRect/>
          </a:stretch>
        </p:blipFill>
        <p:spPr>
          <a:xfrm>
            <a:off x="9759950" y="2592388"/>
            <a:ext cx="973138" cy="974725"/>
          </a:xfrm>
        </p:spPr>
      </p:pic>
      <p:sp>
        <p:nvSpPr>
          <p:cNvPr id="12" name="Text Placeholder 1">
            <a:extLst>
              <a:ext uri="{FF2B5EF4-FFF2-40B4-BE49-F238E27FC236}">
                <a16:creationId xmlns:a16="http://schemas.microsoft.com/office/drawing/2014/main" id="{441823B1-1F7E-4E90-B983-C3DDF5A2DF77}"/>
              </a:ext>
            </a:extLst>
          </p:cNvPr>
          <p:cNvSpPr>
            <a:spLocks noGrp="1"/>
          </p:cNvSpPr>
          <p:nvPr>
            <p:ph type="body" sz="quarter" idx="17"/>
          </p:nvPr>
        </p:nvSpPr>
        <p:spPr>
          <a:xfrm>
            <a:off x="630780" y="3920808"/>
            <a:ext cx="2469806" cy="2578581"/>
          </a:xfrm>
        </p:spPr>
        <p:txBody>
          <a:bodyPr anchor="t">
            <a:normAutofit fontScale="92500"/>
          </a:bodyPr>
          <a:lstStyle/>
          <a:p>
            <a:pPr marL="285750" indent="-285750">
              <a:buFont typeface="Arial" panose="020B0604020202020204" pitchFamily="34" charset="0"/>
              <a:buChar char="•"/>
            </a:pPr>
            <a:r>
              <a:rPr lang="en-US" sz="1500" dirty="0"/>
              <a:t>Job search techniques that will save you time and reduce frustration include focusing your job search on those jobs that match your skills and experience</a:t>
            </a:r>
          </a:p>
          <a:p>
            <a:pPr marL="285750" indent="-285750">
              <a:buFont typeface="Arial" panose="020B0604020202020204" pitchFamily="34" charset="0"/>
              <a:buChar char="•"/>
            </a:pPr>
            <a:r>
              <a:rPr lang="en-US" sz="1500" dirty="0"/>
              <a:t>Use the right keywords in your online job search to get relevant results. Don't miss out on possible job-opportunities while ensuring targeted results</a:t>
            </a:r>
          </a:p>
        </p:txBody>
      </p:sp>
      <p:sp>
        <p:nvSpPr>
          <p:cNvPr id="29" name="Text Placeholder 7">
            <a:extLst>
              <a:ext uri="{FF2B5EF4-FFF2-40B4-BE49-F238E27FC236}">
                <a16:creationId xmlns:a16="http://schemas.microsoft.com/office/drawing/2014/main" id="{615C4C60-D522-4B08-9B69-1980C35E2CE3}"/>
              </a:ext>
            </a:extLst>
          </p:cNvPr>
          <p:cNvSpPr>
            <a:spLocks noGrp="1"/>
          </p:cNvSpPr>
          <p:nvPr>
            <p:ph type="body" sz="quarter" idx="18"/>
          </p:nvPr>
        </p:nvSpPr>
        <p:spPr>
          <a:xfrm>
            <a:off x="4478332" y="4047576"/>
            <a:ext cx="2838250" cy="1953174"/>
          </a:xfrm>
        </p:spPr>
        <p:txBody>
          <a:bodyPr>
            <a:normAutofit/>
          </a:bodyPr>
          <a:lstStyle/>
          <a:p>
            <a:pPr marL="285750" indent="-285750">
              <a:buFont typeface="Arial" panose="020B0604020202020204" pitchFamily="34" charset="0"/>
              <a:buChar char="•"/>
            </a:pPr>
            <a:r>
              <a:rPr lang="en-US" dirty="0"/>
              <a:t>Today's employers are likely to search your social media as part of the hiring process.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 smart and make sure your online details present the right image before you begin your job search.</a:t>
            </a:r>
          </a:p>
        </p:txBody>
      </p:sp>
      <p:sp>
        <p:nvSpPr>
          <p:cNvPr id="31" name="Text Placeholder 8">
            <a:extLst>
              <a:ext uri="{FF2B5EF4-FFF2-40B4-BE49-F238E27FC236}">
                <a16:creationId xmlns:a16="http://schemas.microsoft.com/office/drawing/2014/main" id="{C40A2E2D-E4BD-479C-A0CF-440E99FAC441}"/>
              </a:ext>
            </a:extLst>
          </p:cNvPr>
          <p:cNvSpPr>
            <a:spLocks noGrp="1"/>
          </p:cNvSpPr>
          <p:nvPr>
            <p:ph type="body" sz="quarter" idx="19"/>
          </p:nvPr>
        </p:nvSpPr>
        <p:spPr>
          <a:xfrm>
            <a:off x="8791575" y="3923751"/>
            <a:ext cx="2769645" cy="2438949"/>
          </a:xfrm>
        </p:spPr>
        <p:txBody>
          <a:bodyPr>
            <a:normAutofit/>
          </a:bodyPr>
          <a:lstStyle/>
          <a:p>
            <a:pPr marL="285750" indent="-285750">
              <a:buFont typeface="Arial" panose="020B0604020202020204" pitchFamily="34" charset="0"/>
              <a:buChar char="•"/>
            </a:pPr>
            <a:r>
              <a:rPr lang="en-US" dirty="0"/>
              <a:t>Various online sites such as LinkedIn allow you to broaden your network to include friends of friends</a:t>
            </a:r>
          </a:p>
          <a:p>
            <a:pPr marL="285750" indent="-285750">
              <a:buFont typeface="Arial" panose="020B0604020202020204" pitchFamily="34" charset="0"/>
              <a:buChar char="•"/>
            </a:pPr>
            <a:r>
              <a:rPr lang="en-US" dirty="0"/>
              <a:t>Be selective and purposeful about the events you’re going to. Do research ahead of time. Know what companies are going to be there, look those companies up and see if they’re hiring. </a:t>
            </a:r>
          </a:p>
          <a:p>
            <a:pPr marL="285750" indent="-285750">
              <a:buFont typeface="Arial" panose="020B0604020202020204" pitchFamily="34" charset="0"/>
              <a:buChar char="•"/>
            </a:pPr>
            <a:endParaRPr lang="en-US" dirty="0"/>
          </a:p>
          <a:p>
            <a:endParaRPr lang="en-US" dirty="0"/>
          </a:p>
          <a:p>
            <a:endParaRPr lang="en-US" dirty="0"/>
          </a:p>
        </p:txBody>
      </p:sp>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668544" y="1489701"/>
            <a:ext cx="10854914" cy="541483"/>
          </a:xfrm>
        </p:spPr>
        <p:txBody>
          <a:bodyPr>
            <a:normAutofit/>
          </a:bodyPr>
          <a:lstStyle/>
          <a:p>
            <a:r>
              <a:rPr lang="en-US" sz="1800" dirty="0">
                <a:solidFill>
                  <a:schemeClr val="tx1"/>
                </a:solidFill>
                <a:latin typeface="+mn-lt"/>
                <a:cs typeface="+mn-cs"/>
              </a:rPr>
              <a:t>Jump-start your job search and keep it on track with a job search strategy that works.</a:t>
            </a:r>
          </a:p>
        </p:txBody>
      </p:sp>
      <p:sp>
        <p:nvSpPr>
          <p:cNvPr id="2" name="Rectangle 1">
            <a:extLst>
              <a:ext uri="{FF2B5EF4-FFF2-40B4-BE49-F238E27FC236}">
                <a16:creationId xmlns:a16="http://schemas.microsoft.com/office/drawing/2014/main" id="{D84590AD-3D8D-4A82-8793-CEC34EF23F65}"/>
              </a:ext>
            </a:extLst>
          </p:cNvPr>
          <p:cNvSpPr/>
          <p:nvPr/>
        </p:nvSpPr>
        <p:spPr>
          <a:xfrm>
            <a:off x="595139" y="2238371"/>
            <a:ext cx="2881686" cy="369332"/>
          </a:xfrm>
          <a:prstGeom prst="rect">
            <a:avLst/>
          </a:prstGeom>
        </p:spPr>
        <p:txBody>
          <a:bodyPr wrap="none">
            <a:spAutoFit/>
          </a:bodyPr>
          <a:lstStyle/>
          <a:p>
            <a:r>
              <a:rPr lang="en-US" dirty="0"/>
              <a:t>Focus on quality not quantity</a:t>
            </a:r>
          </a:p>
        </p:txBody>
      </p:sp>
      <p:sp>
        <p:nvSpPr>
          <p:cNvPr id="4" name="Rectangle 3">
            <a:extLst>
              <a:ext uri="{FF2B5EF4-FFF2-40B4-BE49-F238E27FC236}">
                <a16:creationId xmlns:a16="http://schemas.microsoft.com/office/drawing/2014/main" id="{C7F7CF7F-56AC-46B2-9019-72AADAF12AEC}"/>
              </a:ext>
            </a:extLst>
          </p:cNvPr>
          <p:cNvSpPr/>
          <p:nvPr/>
        </p:nvSpPr>
        <p:spPr>
          <a:xfrm>
            <a:off x="4583683" y="2238371"/>
            <a:ext cx="2732899" cy="369332"/>
          </a:xfrm>
          <a:prstGeom prst="rect">
            <a:avLst/>
          </a:prstGeom>
        </p:spPr>
        <p:txBody>
          <a:bodyPr wrap="square">
            <a:spAutoFit/>
          </a:bodyPr>
          <a:lstStyle/>
          <a:p>
            <a:r>
              <a:rPr lang="en-US" dirty="0"/>
              <a:t>Check your online presence</a:t>
            </a:r>
          </a:p>
        </p:txBody>
      </p:sp>
      <p:sp>
        <p:nvSpPr>
          <p:cNvPr id="5" name="Rectangle 4">
            <a:extLst>
              <a:ext uri="{FF2B5EF4-FFF2-40B4-BE49-F238E27FC236}">
                <a16:creationId xmlns:a16="http://schemas.microsoft.com/office/drawing/2014/main" id="{E73A33E8-50D4-4130-9C08-97C486574D95}"/>
              </a:ext>
            </a:extLst>
          </p:cNvPr>
          <p:cNvSpPr/>
          <p:nvPr/>
        </p:nvSpPr>
        <p:spPr>
          <a:xfrm>
            <a:off x="8423440" y="2235427"/>
            <a:ext cx="3644735" cy="646331"/>
          </a:xfrm>
          <a:prstGeom prst="rect">
            <a:avLst/>
          </a:prstGeom>
        </p:spPr>
        <p:txBody>
          <a:bodyPr wrap="square">
            <a:spAutoFit/>
          </a:bodyPr>
          <a:lstStyle/>
          <a:p>
            <a:r>
              <a:rPr lang="en-US" dirty="0"/>
              <a:t> Network – both in person and on social media</a:t>
            </a:r>
          </a:p>
        </p:txBody>
      </p:sp>
      <p:pic>
        <p:nvPicPr>
          <p:cNvPr id="20" name="Picture Placeholder 19" descr="A picture containing table, room, computer&#10;&#10;Description automatically generated">
            <a:extLst>
              <a:ext uri="{FF2B5EF4-FFF2-40B4-BE49-F238E27FC236}">
                <a16:creationId xmlns:a16="http://schemas.microsoft.com/office/drawing/2014/main" id="{B678E884-9384-46A6-8331-97AABFAE058D}"/>
              </a:ext>
            </a:extLst>
          </p:cNvPr>
          <p:cNvPicPr>
            <a:picLocks noGrp="1" noChangeAspect="1"/>
          </p:cNvPicPr>
          <p:nvPr>
            <p:ph type="pic" sz="quarter" idx="13"/>
          </p:nvPr>
        </p:nvPicPr>
        <p:blipFill>
          <a:blip r:embed="rId4"/>
          <a:srcRect l="12609" r="12609"/>
          <a:stretch>
            <a:fillRect/>
          </a:stretch>
        </p:blipFill>
        <p:spPr/>
      </p:pic>
      <p:pic>
        <p:nvPicPr>
          <p:cNvPr id="21" name="Picture 20">
            <a:extLst>
              <a:ext uri="{FF2B5EF4-FFF2-40B4-BE49-F238E27FC236}">
                <a16:creationId xmlns:a16="http://schemas.microsoft.com/office/drawing/2014/main" id="{90284269-EF56-453D-96A7-24B27C9DD715}"/>
              </a:ext>
            </a:extLst>
          </p:cNvPr>
          <p:cNvPicPr>
            <a:picLocks noChangeAspect="1"/>
          </p:cNvPicPr>
          <p:nvPr/>
        </p:nvPicPr>
        <p:blipFill>
          <a:blip r:embed="rId5"/>
          <a:stretch>
            <a:fillRect/>
          </a:stretch>
        </p:blipFill>
        <p:spPr>
          <a:xfrm>
            <a:off x="0" y="6452154"/>
            <a:ext cx="971550" cy="401574"/>
          </a:xfrm>
          <a:prstGeom prst="rect">
            <a:avLst/>
          </a:prstGeom>
        </p:spPr>
      </p:pic>
    </p:spTree>
    <p:extLst>
      <p:ext uri="{BB962C8B-B14F-4D97-AF65-F5344CB8AC3E}">
        <p14:creationId xmlns:p14="http://schemas.microsoft.com/office/powerpoint/2010/main" val="429917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title="Decorative"/>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r="108"/>
          <a:stretch/>
        </p:blipFill>
        <p:spPr>
          <a:xfrm>
            <a:off x="4745620" y="3428990"/>
            <a:ext cx="7446380" cy="3429009"/>
          </a:xfrm>
          <a:noFill/>
        </p:spPr>
      </p:pic>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a:xfrm>
            <a:off x="838200" y="1659770"/>
            <a:ext cx="3085618" cy="1325563"/>
          </a:xfrm>
        </p:spPr>
        <p:txBody>
          <a:bodyPr anchor="t">
            <a:normAutofit fontScale="90000"/>
          </a:bodyPr>
          <a:lstStyle/>
          <a:p>
            <a:r>
              <a:rPr lang="en-US" sz="4100" dirty="0"/>
              <a:t>How to Improve your Job Search Technique</a:t>
            </a:r>
          </a:p>
        </p:txBody>
      </p:sp>
      <p:sp>
        <p:nvSpPr>
          <p:cNvPr id="7" name="Text Placeholder 6">
            <a:extLst>
              <a:ext uri="{FF2B5EF4-FFF2-40B4-BE49-F238E27FC236}">
                <a16:creationId xmlns:a16="http://schemas.microsoft.com/office/drawing/2014/main" id="{A07FC37E-9058-4ED1-8333-F003F720C943}"/>
              </a:ext>
            </a:extLst>
          </p:cNvPr>
          <p:cNvSpPr>
            <a:spLocks noGrp="1"/>
          </p:cNvSpPr>
          <p:nvPr>
            <p:ph type="body" sz="quarter" idx="12"/>
          </p:nvPr>
        </p:nvSpPr>
        <p:spPr>
          <a:xfrm>
            <a:off x="5359078" y="1197273"/>
            <a:ext cx="6121722" cy="382749"/>
          </a:xfrm>
        </p:spPr>
        <p:txBody>
          <a:bodyPr anchor="t">
            <a:normAutofit/>
          </a:bodyPr>
          <a:lstStyle/>
          <a:p>
            <a:r>
              <a:rPr lang="en-US" dirty="0" err="1"/>
              <a:t>Ogenus</a:t>
            </a:r>
            <a:r>
              <a:rPr lang="en-US" dirty="0"/>
              <a:t> Offshore Consultative Service</a:t>
            </a:r>
          </a:p>
        </p:txBody>
      </p:sp>
      <p:sp>
        <p:nvSpPr>
          <p:cNvPr id="9" name="Text Placeholder 8"/>
          <p:cNvSpPr>
            <a:spLocks noGrp="1"/>
          </p:cNvSpPr>
          <p:nvPr>
            <p:ph type="body" sz="quarter" idx="16"/>
          </p:nvPr>
        </p:nvSpPr>
        <p:spPr>
          <a:xfrm>
            <a:off x="838200" y="3737092"/>
            <a:ext cx="3085618" cy="2663707"/>
          </a:xfrm>
        </p:spPr>
        <p:txBody>
          <a:bodyPr>
            <a:normAutofit/>
          </a:bodyPr>
          <a:lstStyle/>
          <a:p>
            <a:pPr>
              <a:lnSpc>
                <a:spcPct val="90000"/>
              </a:lnSpc>
            </a:pPr>
            <a:r>
              <a:rPr lang="en-US" sz="1600" b="1" dirty="0">
                <a:latin typeface="+mj-lt"/>
              </a:rPr>
              <a:t>Tailor Down Your CV</a:t>
            </a:r>
          </a:p>
          <a:p>
            <a:pPr algn="just">
              <a:lnSpc>
                <a:spcPct val="90000"/>
              </a:lnSpc>
            </a:pPr>
            <a:r>
              <a:rPr lang="en-US" sz="1400" dirty="0"/>
              <a:t>Take enough time to write a well-tailored cv that highlights your skills specifically as per the job you wish to apply for.</a:t>
            </a:r>
          </a:p>
          <a:p>
            <a:pPr algn="just">
              <a:lnSpc>
                <a:spcPct val="90000"/>
              </a:lnSpc>
            </a:pPr>
            <a:r>
              <a:rPr lang="en-US" sz="1400" dirty="0"/>
              <a:t>Everything must be clearly mentioned and must give the hiring manager a chance to know that why you are the best candidate for the job. Avoid sending a generic cv to various companies in which you are interested to get a job.</a:t>
            </a:r>
          </a:p>
          <a:p>
            <a:pPr>
              <a:lnSpc>
                <a:spcPct val="90000"/>
              </a:lnSpc>
            </a:pPr>
            <a:endParaRPr lang="en-US" sz="1300" dirty="0"/>
          </a:p>
        </p:txBody>
      </p:sp>
      <p:pic>
        <p:nvPicPr>
          <p:cNvPr id="10" name="Picture 9">
            <a:extLst>
              <a:ext uri="{FF2B5EF4-FFF2-40B4-BE49-F238E27FC236}">
                <a16:creationId xmlns:a16="http://schemas.microsoft.com/office/drawing/2014/main" id="{9B6CC5AF-564D-465C-B3A9-78B69F043229}"/>
              </a:ext>
            </a:extLst>
          </p:cNvPr>
          <p:cNvPicPr>
            <a:picLocks noChangeAspect="1"/>
          </p:cNvPicPr>
          <p:nvPr/>
        </p:nvPicPr>
        <p:blipFill>
          <a:blip r:embed="rId3"/>
          <a:stretch>
            <a:fillRect/>
          </a:stretch>
        </p:blipFill>
        <p:spPr>
          <a:xfrm>
            <a:off x="16398" y="6400799"/>
            <a:ext cx="1106131" cy="457201"/>
          </a:xfrm>
          <a:prstGeom prst="rect">
            <a:avLst/>
          </a:prstGeom>
        </p:spPr>
      </p:pic>
      <p:sp>
        <p:nvSpPr>
          <p:cNvPr id="3" name="Text Placeholder 2">
            <a:extLst>
              <a:ext uri="{FF2B5EF4-FFF2-40B4-BE49-F238E27FC236}">
                <a16:creationId xmlns:a16="http://schemas.microsoft.com/office/drawing/2014/main" id="{39507894-02A8-40B6-BBE0-78F58F89A7AD}"/>
              </a:ext>
            </a:extLst>
          </p:cNvPr>
          <p:cNvSpPr>
            <a:spLocks noGrp="1"/>
          </p:cNvSpPr>
          <p:nvPr>
            <p:ph type="body" sz="quarter" idx="15"/>
          </p:nvPr>
        </p:nvSpPr>
        <p:spPr/>
        <p:txBody>
          <a:bodyPr>
            <a:normAutofit lnSpcReduction="10000"/>
          </a:bodyPr>
          <a:lstStyle/>
          <a:p>
            <a:r>
              <a:rPr lang="en-US" dirty="0" err="1"/>
              <a:t>Ogenus</a:t>
            </a:r>
            <a:r>
              <a:rPr lang="en-US" dirty="0"/>
              <a:t> Offshore believe in ”Putting People First” and we offer an advisory service where we aim to help all people in these challenging times and give them the best chance to lead a rewarding job opportunity.</a:t>
            </a:r>
          </a:p>
          <a:p>
            <a:r>
              <a:rPr lang="en-US" dirty="0"/>
              <a:t>At </a:t>
            </a:r>
            <a:r>
              <a:rPr lang="en-US" dirty="0" err="1"/>
              <a:t>Ogenus</a:t>
            </a:r>
            <a:r>
              <a:rPr lang="en-US" dirty="0"/>
              <a:t> Offshore we are not just ”job fillers” and want to work with both our clients and candidates to create the best solutions for all concerned and add value to the market.</a:t>
            </a:r>
          </a:p>
        </p:txBody>
      </p:sp>
    </p:spTree>
    <p:extLst>
      <p:ext uri="{BB962C8B-B14F-4D97-AF65-F5344CB8AC3E}">
        <p14:creationId xmlns:p14="http://schemas.microsoft.com/office/powerpoint/2010/main" val="26879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
            <a:extLst>
              <a:ext uri="{FF2B5EF4-FFF2-40B4-BE49-F238E27FC236}">
                <a16:creationId xmlns:a16="http://schemas.microsoft.com/office/drawing/2014/main" id="{4C292FC9-B34B-4C8F-A2A6-4D187540272E}"/>
              </a:ext>
            </a:extLst>
          </p:cNvPr>
          <p:cNvSpPr>
            <a:spLocks noGrp="1"/>
          </p:cNvSpPr>
          <p:nvPr>
            <p:ph type="body" sz="quarter" idx="12"/>
          </p:nvPr>
        </p:nvSpPr>
        <p:spPr>
          <a:xfrm>
            <a:off x="1449107" y="2428615"/>
            <a:ext cx="4340785" cy="382749"/>
          </a:xfrm>
        </p:spPr>
        <p:txBody>
          <a:bodyPr/>
          <a:lstStyle/>
          <a:p>
            <a:r>
              <a:rPr lang="en-US" dirty="0"/>
              <a:t>WORK </a:t>
            </a:r>
            <a:r>
              <a:rPr lang="en-US" sz="1800" dirty="0"/>
              <a:t>EXPERIENCE</a:t>
            </a:r>
          </a:p>
        </p:txBody>
      </p:sp>
      <p:sp>
        <p:nvSpPr>
          <p:cNvPr id="13" name="Title 7">
            <a:extLst>
              <a:ext uri="{FF2B5EF4-FFF2-40B4-BE49-F238E27FC236}">
                <a16:creationId xmlns:a16="http://schemas.microsoft.com/office/drawing/2014/main" id="{DD94ACC3-9A0C-4385-9FDD-7D998A185B90}"/>
              </a:ext>
            </a:extLst>
          </p:cNvPr>
          <p:cNvSpPr txBox="1">
            <a:spLocks/>
          </p:cNvSpPr>
          <p:nvPr/>
        </p:nvSpPr>
        <p:spPr>
          <a:xfrm>
            <a:off x="7678845" y="2428616"/>
            <a:ext cx="4342629" cy="382749"/>
          </a:xfrm>
          <a:prstGeom prst="rect">
            <a:avLst/>
          </a:prstGeom>
        </p:spPr>
        <p:txBody>
          <a:bodyPr vert="horz" lIns="0" tIns="45720" rIns="91440" bIns="45720" rtlCol="0" anchor="b">
            <a:normAutofit/>
          </a:bodyPr>
          <a:lstStyle>
            <a:lvl1pPr indent="0">
              <a:lnSpc>
                <a:spcPct val="90000"/>
              </a:lnSpc>
              <a:spcBef>
                <a:spcPts val="1000"/>
              </a:spcBef>
              <a:buFont typeface="Arial" panose="020B0604020202020204" pitchFamily="34" charset="0"/>
              <a:buNone/>
              <a:defRPr sz="1600" b="1" i="0">
                <a:solidFill>
                  <a:schemeClr val="bg1"/>
                </a:solidFill>
                <a:latin typeface="+mj-lt"/>
                <a:cs typeface="Arial" panose="020B0604020202020204" pitchFamily="34" charset="0"/>
              </a:defRPr>
            </a:lvl1pPr>
            <a:lvl2pPr marL="685800" indent="-228600">
              <a:lnSpc>
                <a:spcPct val="90000"/>
              </a:lnSpc>
              <a:spcBef>
                <a:spcPts val="500"/>
              </a:spcBef>
              <a:buFont typeface="Arial" panose="020B0604020202020204" pitchFamily="34" charset="0"/>
              <a:buChar char="•"/>
              <a:defRPr b="0" i="0">
                <a:solidFill>
                  <a:schemeClr val="tx2"/>
                </a:solidFill>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b="0" i="0">
                <a:solidFill>
                  <a:schemeClr val="tx2"/>
                </a:solidFill>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b="0" i="0">
                <a:solidFill>
                  <a:schemeClr val="tx2"/>
                </a:solidFill>
                <a:cs typeface="Arial" panose="020B0604020202020204" pitchFamily="34" charset="0"/>
              </a:defRPr>
            </a:lvl4pPr>
            <a:lvl5pPr marL="2057400" indent="-228600">
              <a:lnSpc>
                <a:spcPct val="90000"/>
              </a:lnSpc>
              <a:spcBef>
                <a:spcPts val="500"/>
              </a:spcBef>
              <a:buFont typeface="Arial" panose="020B0604020202020204" pitchFamily="34" charset="0"/>
              <a:buChar char="•"/>
              <a:defRPr sz="1400" b="0" i="0">
                <a:solidFill>
                  <a:schemeClr val="tx2"/>
                </a:solidFill>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EDUCATION  AND  TRAINING</a:t>
            </a:r>
          </a:p>
        </p:txBody>
      </p:sp>
      <p:sp>
        <p:nvSpPr>
          <p:cNvPr id="15" name="Text Placeholder 3">
            <a:extLst>
              <a:ext uri="{FF2B5EF4-FFF2-40B4-BE49-F238E27FC236}">
                <a16:creationId xmlns:a16="http://schemas.microsoft.com/office/drawing/2014/main" id="{C2E09C13-FCBA-4D8B-8B91-682AFB8A1E2E}"/>
              </a:ext>
            </a:extLst>
          </p:cNvPr>
          <p:cNvSpPr txBox="1">
            <a:spLocks/>
          </p:cNvSpPr>
          <p:nvPr/>
        </p:nvSpPr>
        <p:spPr>
          <a:xfrm>
            <a:off x="67982" y="2962016"/>
            <a:ext cx="4340785" cy="22539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bg1"/>
                </a:solidFill>
              </a:rPr>
              <a:t>Your work experience should be as </a:t>
            </a:r>
            <a:r>
              <a:rPr lang="en-US" sz="1400" b="1" u="sng" dirty="0">
                <a:solidFill>
                  <a:schemeClr val="bg1"/>
                </a:solidFill>
              </a:rPr>
              <a:t>close to the start of your C</a:t>
            </a:r>
            <a:r>
              <a:rPr lang="en-US" sz="1400" u="sng" dirty="0">
                <a:solidFill>
                  <a:schemeClr val="bg1"/>
                </a:solidFill>
              </a:rPr>
              <a:t>V </a:t>
            </a:r>
            <a:r>
              <a:rPr lang="en-US" sz="1400" dirty="0">
                <a:solidFill>
                  <a:schemeClr val="bg1"/>
                </a:solidFill>
              </a:rPr>
              <a:t>as possible and </a:t>
            </a:r>
            <a:r>
              <a:rPr lang="en-US" sz="1400" b="1" dirty="0">
                <a:solidFill>
                  <a:schemeClr val="bg1"/>
                </a:solidFill>
              </a:rPr>
              <a:t>start with your current job working backwards to your first role / early career. </a:t>
            </a:r>
          </a:p>
          <a:p>
            <a:r>
              <a:rPr lang="en-US" sz="1400" dirty="0">
                <a:solidFill>
                  <a:schemeClr val="bg1"/>
                </a:solidFill>
              </a:rPr>
              <a:t>Outline the key responsibilities in each job you have held and give examples of your key achievements in your last two to three positions.</a:t>
            </a:r>
          </a:p>
          <a:p>
            <a:r>
              <a:rPr lang="en-US" sz="1400" dirty="0">
                <a:solidFill>
                  <a:schemeClr val="bg1"/>
                </a:solidFill>
              </a:rPr>
              <a:t>Be Selective About What You Include: Your resume isn’t your entire work history, and you don’t need to include every duty for each role.</a:t>
            </a:r>
          </a:p>
        </p:txBody>
      </p:sp>
      <p:sp>
        <p:nvSpPr>
          <p:cNvPr id="14" name="Text Placeholder 2">
            <a:extLst>
              <a:ext uri="{FF2B5EF4-FFF2-40B4-BE49-F238E27FC236}">
                <a16:creationId xmlns:a16="http://schemas.microsoft.com/office/drawing/2014/main" id="{79C24E14-6B55-4E93-B649-26A3044857DC}"/>
              </a:ext>
            </a:extLst>
          </p:cNvPr>
          <p:cNvSpPr txBox="1">
            <a:spLocks/>
          </p:cNvSpPr>
          <p:nvPr/>
        </p:nvSpPr>
        <p:spPr>
          <a:xfrm>
            <a:off x="6886960" y="2919655"/>
            <a:ext cx="4342629" cy="27858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Continue with your most recent qualifications </a:t>
            </a:r>
            <a:r>
              <a:rPr lang="en-US" sz="1400" dirty="0">
                <a:solidFill>
                  <a:schemeClr val="bg1"/>
                </a:solidFill>
              </a:rPr>
              <a:t>and work back to the ones you got at school. Include:</a:t>
            </a:r>
          </a:p>
          <a:p>
            <a:r>
              <a:rPr lang="en-US" sz="1400" dirty="0">
                <a:solidFill>
                  <a:schemeClr val="bg1"/>
                </a:solidFill>
              </a:rPr>
              <a:t>the university you went to</a:t>
            </a:r>
          </a:p>
          <a:p>
            <a:r>
              <a:rPr lang="en-US" sz="1400" dirty="0">
                <a:solidFill>
                  <a:schemeClr val="bg1"/>
                </a:solidFill>
              </a:rPr>
              <a:t>the degrees you have </a:t>
            </a:r>
          </a:p>
          <a:p>
            <a:r>
              <a:rPr lang="en-US" sz="1400" dirty="0">
                <a:solidFill>
                  <a:schemeClr val="bg1"/>
                </a:solidFill>
              </a:rPr>
              <a:t> the dates the </a:t>
            </a:r>
            <a:r>
              <a:rPr lang="en-US" sz="1600" dirty="0">
                <a:solidFill>
                  <a:schemeClr val="bg1"/>
                </a:solidFill>
              </a:rPr>
              <a:t>qualifications</a:t>
            </a:r>
            <a:r>
              <a:rPr lang="en-US" sz="1400" dirty="0">
                <a:solidFill>
                  <a:schemeClr val="bg1"/>
                </a:solidFill>
              </a:rPr>
              <a:t> were awarded</a:t>
            </a:r>
          </a:p>
          <a:p>
            <a:r>
              <a:rPr lang="en-US" sz="1400" dirty="0">
                <a:solidFill>
                  <a:schemeClr val="bg1"/>
                </a:solidFill>
              </a:rPr>
              <a:t> any professional development courses and certifications. You can list any licenses you have unless you have a separate section of your resume where you include this information.</a:t>
            </a:r>
          </a:p>
          <a:p>
            <a:r>
              <a:rPr lang="en-US" sz="1400" dirty="0">
                <a:solidFill>
                  <a:schemeClr val="bg1"/>
                </a:solidFill>
              </a:rPr>
              <a:t>Education and Training section should be </a:t>
            </a:r>
            <a:r>
              <a:rPr lang="en-US" sz="1400" u="sng" dirty="0">
                <a:solidFill>
                  <a:schemeClr val="bg1"/>
                </a:solidFill>
              </a:rPr>
              <a:t>at the bottom of your CV.</a:t>
            </a:r>
          </a:p>
        </p:txBody>
      </p:sp>
      <p:sp>
        <p:nvSpPr>
          <p:cNvPr id="22" name="Title 5">
            <a:extLst>
              <a:ext uri="{FF2B5EF4-FFF2-40B4-BE49-F238E27FC236}">
                <a16:creationId xmlns:a16="http://schemas.microsoft.com/office/drawing/2014/main" id="{33DE1EE5-BF3C-47AE-866F-E7837300D81B}"/>
              </a:ext>
            </a:extLst>
          </p:cNvPr>
          <p:cNvSpPr>
            <a:spLocks noGrp="1"/>
          </p:cNvSpPr>
          <p:nvPr>
            <p:ph type="title"/>
          </p:nvPr>
        </p:nvSpPr>
        <p:spPr>
          <a:xfrm>
            <a:off x="2528215" y="358610"/>
            <a:ext cx="7135570" cy="822240"/>
          </a:xfrm>
        </p:spPr>
        <p:txBody>
          <a:bodyPr/>
          <a:lstStyle/>
          <a:p>
            <a:r>
              <a:rPr lang="en-US"/>
              <a:t>CV Corner</a:t>
            </a:r>
            <a:endParaRPr lang="en-US" dirty="0"/>
          </a:p>
        </p:txBody>
      </p:sp>
      <p:pic>
        <p:nvPicPr>
          <p:cNvPr id="2" name="Picture 1">
            <a:extLst>
              <a:ext uri="{FF2B5EF4-FFF2-40B4-BE49-F238E27FC236}">
                <a16:creationId xmlns:a16="http://schemas.microsoft.com/office/drawing/2014/main" id="{DEA4887D-2B32-4B0C-B07A-B51D5C62AE7A}"/>
              </a:ext>
            </a:extLst>
          </p:cNvPr>
          <p:cNvPicPr>
            <a:picLocks noChangeAspect="1"/>
          </p:cNvPicPr>
          <p:nvPr/>
        </p:nvPicPr>
        <p:blipFill>
          <a:blip r:embed="rId2"/>
          <a:stretch>
            <a:fillRect/>
          </a:stretch>
        </p:blipFill>
        <p:spPr>
          <a:xfrm>
            <a:off x="0" y="6455629"/>
            <a:ext cx="969348" cy="402371"/>
          </a:xfrm>
          <a:prstGeom prst="rect">
            <a:avLst/>
          </a:prstGeom>
        </p:spPr>
      </p:pic>
    </p:spTree>
    <p:extLst>
      <p:ext uri="{BB962C8B-B14F-4D97-AF65-F5344CB8AC3E}">
        <p14:creationId xmlns:p14="http://schemas.microsoft.com/office/powerpoint/2010/main" val="203899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EEDE92C-E138-4E74-895E-A57C9D38F33D}"/>
              </a:ext>
            </a:extLst>
          </p:cNvPr>
          <p:cNvGrpSpPr/>
          <p:nvPr/>
        </p:nvGrpSpPr>
        <p:grpSpPr>
          <a:xfrm>
            <a:off x="6298438" y="746897"/>
            <a:ext cx="2346137" cy="656918"/>
            <a:chOff x="6298438" y="746897"/>
            <a:chExt cx="2346137" cy="656918"/>
          </a:xfrm>
        </p:grpSpPr>
        <p:sp>
          <p:nvSpPr>
            <p:cNvPr id="3" name="Oval 2">
              <a:extLst>
                <a:ext uri="{FF2B5EF4-FFF2-40B4-BE49-F238E27FC236}">
                  <a16:creationId xmlns:a16="http://schemas.microsoft.com/office/drawing/2014/main" id="{4F5AE832-AB6D-4C16-AD3E-A9026A1EBC31}"/>
                </a:ext>
              </a:extLst>
            </p:cNvPr>
            <p:cNvSpPr/>
            <p:nvPr/>
          </p:nvSpPr>
          <p:spPr>
            <a:xfrm>
              <a:off x="6298438" y="746897"/>
              <a:ext cx="656918" cy="656918"/>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Rectangle 4" descr="List">
              <a:extLst>
                <a:ext uri="{FF2B5EF4-FFF2-40B4-BE49-F238E27FC236}">
                  <a16:creationId xmlns:a16="http://schemas.microsoft.com/office/drawing/2014/main" id="{5B8E17CC-71BD-4EA6-8287-D59F6F4B6D73}"/>
                </a:ext>
              </a:extLst>
            </p:cNvPr>
            <p:cNvSpPr/>
            <p:nvPr/>
          </p:nvSpPr>
          <p:spPr>
            <a:xfrm>
              <a:off x="6436391" y="884850"/>
              <a:ext cx="381012" cy="38101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85621425-264D-449D-9953-FD3B996CDE89}"/>
                </a:ext>
              </a:extLst>
            </p:cNvPr>
            <p:cNvSpPr/>
            <p:nvPr/>
          </p:nvSpPr>
          <p:spPr>
            <a:xfrm>
              <a:off x="7096125" y="746897"/>
              <a:ext cx="1548450" cy="656918"/>
            </a:xfrm>
            <a:custGeom>
              <a:avLst/>
              <a:gdLst>
                <a:gd name="connsiteX0" fmla="*/ 0 w 1548450"/>
                <a:gd name="connsiteY0" fmla="*/ 0 h 656918"/>
                <a:gd name="connsiteX1" fmla="*/ 1548450 w 1548450"/>
                <a:gd name="connsiteY1" fmla="*/ 0 h 656918"/>
                <a:gd name="connsiteX2" fmla="*/ 1548450 w 1548450"/>
                <a:gd name="connsiteY2" fmla="*/ 656918 h 656918"/>
                <a:gd name="connsiteX3" fmla="*/ 0 w 1548450"/>
                <a:gd name="connsiteY3" fmla="*/ 656918 h 656918"/>
                <a:gd name="connsiteX4" fmla="*/ 0 w 1548450"/>
                <a:gd name="connsiteY4" fmla="*/ 0 h 656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450" h="656918">
                  <a:moveTo>
                    <a:pt x="0" y="0"/>
                  </a:moveTo>
                  <a:lnTo>
                    <a:pt x="1548450" y="0"/>
                  </a:lnTo>
                  <a:lnTo>
                    <a:pt x="1548450" y="656918"/>
                  </a:lnTo>
                  <a:lnTo>
                    <a:pt x="0" y="6569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just" defTabSz="488950">
                <a:lnSpc>
                  <a:spcPct val="90000"/>
                </a:lnSpc>
                <a:spcBef>
                  <a:spcPct val="0"/>
                </a:spcBef>
                <a:spcAft>
                  <a:spcPct val="35000"/>
                </a:spcAft>
                <a:buNone/>
              </a:pPr>
              <a:r>
                <a:rPr lang="en-US" sz="1200" b="1" i="0" kern="1200" dirty="0"/>
                <a:t>Use a Template </a:t>
              </a:r>
              <a:r>
                <a:rPr lang="en-US" sz="1200" b="0" i="0" kern="1200" dirty="0"/>
                <a:t>:</a:t>
              </a:r>
            </a:p>
            <a:p>
              <a:pPr marL="0" lvl="0" indent="0" algn="just" defTabSz="488950">
                <a:lnSpc>
                  <a:spcPct val="90000"/>
                </a:lnSpc>
                <a:spcBef>
                  <a:spcPct val="0"/>
                </a:spcBef>
                <a:spcAft>
                  <a:spcPct val="35000"/>
                </a:spcAft>
                <a:buNone/>
              </a:pPr>
              <a:r>
                <a:rPr lang="en-US" sz="1200" b="0" i="0" kern="1200" dirty="0"/>
                <a:t>Using a CV template as a starting point allows for personal customization on a predesigned platform</a:t>
              </a:r>
            </a:p>
          </p:txBody>
        </p:sp>
      </p:grpSp>
      <p:grpSp>
        <p:nvGrpSpPr>
          <p:cNvPr id="36" name="Group 35">
            <a:extLst>
              <a:ext uri="{FF2B5EF4-FFF2-40B4-BE49-F238E27FC236}">
                <a16:creationId xmlns:a16="http://schemas.microsoft.com/office/drawing/2014/main" id="{48007428-8E8A-46C4-BD5C-E99FAA58ECF2}"/>
              </a:ext>
            </a:extLst>
          </p:cNvPr>
          <p:cNvGrpSpPr/>
          <p:nvPr/>
        </p:nvGrpSpPr>
        <p:grpSpPr>
          <a:xfrm>
            <a:off x="9020100" y="746897"/>
            <a:ext cx="2346136" cy="1291454"/>
            <a:chOff x="8914381" y="746897"/>
            <a:chExt cx="2346136" cy="1291454"/>
          </a:xfrm>
        </p:grpSpPr>
        <p:sp>
          <p:nvSpPr>
            <p:cNvPr id="8" name="Oval 7">
              <a:extLst>
                <a:ext uri="{FF2B5EF4-FFF2-40B4-BE49-F238E27FC236}">
                  <a16:creationId xmlns:a16="http://schemas.microsoft.com/office/drawing/2014/main" id="{D84B87BF-0539-4384-929E-2218FD70F717}"/>
                </a:ext>
              </a:extLst>
            </p:cNvPr>
            <p:cNvSpPr/>
            <p:nvPr/>
          </p:nvSpPr>
          <p:spPr>
            <a:xfrm>
              <a:off x="8914381" y="746897"/>
              <a:ext cx="656918" cy="656918"/>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ectangle 8" descr="Influencer">
              <a:extLst>
                <a:ext uri="{FF2B5EF4-FFF2-40B4-BE49-F238E27FC236}">
                  <a16:creationId xmlns:a16="http://schemas.microsoft.com/office/drawing/2014/main" id="{AB982194-1E79-48C1-8800-C6CABCE19015}"/>
                </a:ext>
              </a:extLst>
            </p:cNvPr>
            <p:cNvSpPr/>
            <p:nvPr/>
          </p:nvSpPr>
          <p:spPr>
            <a:xfrm>
              <a:off x="9052334" y="884850"/>
              <a:ext cx="381012" cy="38101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942F2527-AEEF-4934-A1D4-6F63CAF3BBF4}"/>
                </a:ext>
              </a:extLst>
            </p:cNvPr>
            <p:cNvSpPr/>
            <p:nvPr/>
          </p:nvSpPr>
          <p:spPr>
            <a:xfrm>
              <a:off x="9712067" y="746897"/>
              <a:ext cx="1548450" cy="1291454"/>
            </a:xfrm>
            <a:custGeom>
              <a:avLst/>
              <a:gdLst>
                <a:gd name="connsiteX0" fmla="*/ 0 w 1548450"/>
                <a:gd name="connsiteY0" fmla="*/ 0 h 656918"/>
                <a:gd name="connsiteX1" fmla="*/ 1548450 w 1548450"/>
                <a:gd name="connsiteY1" fmla="*/ 0 h 656918"/>
                <a:gd name="connsiteX2" fmla="*/ 1548450 w 1548450"/>
                <a:gd name="connsiteY2" fmla="*/ 656918 h 656918"/>
                <a:gd name="connsiteX3" fmla="*/ 0 w 1548450"/>
                <a:gd name="connsiteY3" fmla="*/ 656918 h 656918"/>
                <a:gd name="connsiteX4" fmla="*/ 0 w 1548450"/>
                <a:gd name="connsiteY4" fmla="*/ 0 h 656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450" h="656918">
                  <a:moveTo>
                    <a:pt x="0" y="0"/>
                  </a:moveTo>
                  <a:lnTo>
                    <a:pt x="1548450" y="0"/>
                  </a:lnTo>
                  <a:lnTo>
                    <a:pt x="1548450" y="656918"/>
                  </a:lnTo>
                  <a:lnTo>
                    <a:pt x="0" y="6569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i="0" kern="1200" dirty="0"/>
                <a:t>Choose the Best CV Format</a:t>
              </a:r>
              <a:r>
                <a:rPr lang="en-US" sz="1100" b="0" i="0" kern="1200" dirty="0"/>
                <a:t>: </a:t>
              </a:r>
            </a:p>
            <a:p>
              <a:pPr marL="0" lvl="0" indent="0" algn="l" defTabSz="488950">
                <a:lnSpc>
                  <a:spcPct val="90000"/>
                </a:lnSpc>
                <a:spcBef>
                  <a:spcPct val="0"/>
                </a:spcBef>
                <a:spcAft>
                  <a:spcPct val="35000"/>
                </a:spcAft>
                <a:buNone/>
              </a:pPr>
              <a:r>
                <a:rPr lang="en-US" sz="1100" b="0" i="0" kern="1200" dirty="0"/>
                <a:t>Decide on one that best fits your work experience, educational background, and skill set. Take </a:t>
              </a:r>
              <a:r>
                <a:rPr lang="en-US" sz="1200" b="0" i="0" kern="1200" dirty="0"/>
                <a:t>the</a:t>
              </a:r>
              <a:r>
                <a:rPr lang="en-US" sz="1100" b="0" i="0" kern="1200" dirty="0"/>
                <a:t> time to customize your resume; it is well worth the effort as it won't seem copied.</a:t>
              </a:r>
              <a:endParaRPr lang="en-US" sz="1100" kern="1200" dirty="0"/>
            </a:p>
          </p:txBody>
        </p:sp>
      </p:grpSp>
      <p:sp>
        <p:nvSpPr>
          <p:cNvPr id="14" name="Freeform: Shape 13">
            <a:extLst>
              <a:ext uri="{FF2B5EF4-FFF2-40B4-BE49-F238E27FC236}">
                <a16:creationId xmlns:a16="http://schemas.microsoft.com/office/drawing/2014/main" id="{1E927A48-B7F5-4E0B-9145-C85587D1FA61}"/>
              </a:ext>
            </a:extLst>
          </p:cNvPr>
          <p:cNvSpPr/>
          <p:nvPr/>
        </p:nvSpPr>
        <p:spPr>
          <a:xfrm>
            <a:off x="7096125" y="2315993"/>
            <a:ext cx="1548450" cy="656918"/>
          </a:xfrm>
          <a:custGeom>
            <a:avLst/>
            <a:gdLst>
              <a:gd name="connsiteX0" fmla="*/ 0 w 1548450"/>
              <a:gd name="connsiteY0" fmla="*/ 0 h 656918"/>
              <a:gd name="connsiteX1" fmla="*/ 1548450 w 1548450"/>
              <a:gd name="connsiteY1" fmla="*/ 0 h 656918"/>
              <a:gd name="connsiteX2" fmla="*/ 1548450 w 1548450"/>
              <a:gd name="connsiteY2" fmla="*/ 656918 h 656918"/>
              <a:gd name="connsiteX3" fmla="*/ 0 w 1548450"/>
              <a:gd name="connsiteY3" fmla="*/ 656918 h 656918"/>
              <a:gd name="connsiteX4" fmla="*/ 0 w 1548450"/>
              <a:gd name="connsiteY4" fmla="*/ 0 h 656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450" h="656918">
                <a:moveTo>
                  <a:pt x="0" y="0"/>
                </a:moveTo>
                <a:lnTo>
                  <a:pt x="1548450" y="0"/>
                </a:lnTo>
                <a:lnTo>
                  <a:pt x="1548450" y="656918"/>
                </a:lnTo>
                <a:lnTo>
                  <a:pt x="0" y="6569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endParaRPr lang="en-US" sz="1100" kern="1200" dirty="0">
              <a:highlight>
                <a:srgbClr val="FF0000"/>
              </a:highlight>
            </a:endParaRPr>
          </a:p>
        </p:txBody>
      </p:sp>
      <p:grpSp>
        <p:nvGrpSpPr>
          <p:cNvPr id="38" name="Group 37">
            <a:extLst>
              <a:ext uri="{FF2B5EF4-FFF2-40B4-BE49-F238E27FC236}">
                <a16:creationId xmlns:a16="http://schemas.microsoft.com/office/drawing/2014/main" id="{4A4410BE-6C4A-47D9-9217-FEBC30E81B8B}"/>
              </a:ext>
            </a:extLst>
          </p:cNvPr>
          <p:cNvGrpSpPr/>
          <p:nvPr/>
        </p:nvGrpSpPr>
        <p:grpSpPr>
          <a:xfrm>
            <a:off x="8998780" y="2381247"/>
            <a:ext cx="2346136" cy="1335332"/>
            <a:chOff x="8914381" y="2315993"/>
            <a:chExt cx="2346136" cy="1335332"/>
          </a:xfrm>
        </p:grpSpPr>
        <p:sp>
          <p:nvSpPr>
            <p:cNvPr id="15" name="Oval 14">
              <a:extLst>
                <a:ext uri="{FF2B5EF4-FFF2-40B4-BE49-F238E27FC236}">
                  <a16:creationId xmlns:a16="http://schemas.microsoft.com/office/drawing/2014/main" id="{7999DB83-76A4-4EB2-A1E6-3E30FE4EF621}"/>
                </a:ext>
              </a:extLst>
            </p:cNvPr>
            <p:cNvSpPr/>
            <p:nvPr/>
          </p:nvSpPr>
          <p:spPr>
            <a:xfrm>
              <a:off x="8914381" y="2315993"/>
              <a:ext cx="656918" cy="656918"/>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7" name="Rectangle 16" descr="Envelope">
              <a:extLst>
                <a:ext uri="{FF2B5EF4-FFF2-40B4-BE49-F238E27FC236}">
                  <a16:creationId xmlns:a16="http://schemas.microsoft.com/office/drawing/2014/main" id="{0202D61F-9B71-403D-AD84-95688A7BBD7A}"/>
                </a:ext>
              </a:extLst>
            </p:cNvPr>
            <p:cNvSpPr/>
            <p:nvPr/>
          </p:nvSpPr>
          <p:spPr>
            <a:xfrm>
              <a:off x="9052334" y="2453946"/>
              <a:ext cx="381012" cy="38101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4871347F-FB99-469F-B26B-538309CCCD3C}"/>
                </a:ext>
              </a:extLst>
            </p:cNvPr>
            <p:cNvSpPr/>
            <p:nvPr/>
          </p:nvSpPr>
          <p:spPr>
            <a:xfrm>
              <a:off x="9712067" y="2315993"/>
              <a:ext cx="1548450" cy="1335332"/>
            </a:xfrm>
            <a:custGeom>
              <a:avLst/>
              <a:gdLst>
                <a:gd name="connsiteX0" fmla="*/ 0 w 1548450"/>
                <a:gd name="connsiteY0" fmla="*/ 0 h 656918"/>
                <a:gd name="connsiteX1" fmla="*/ 1548450 w 1548450"/>
                <a:gd name="connsiteY1" fmla="*/ 0 h 656918"/>
                <a:gd name="connsiteX2" fmla="*/ 1548450 w 1548450"/>
                <a:gd name="connsiteY2" fmla="*/ 656918 h 656918"/>
                <a:gd name="connsiteX3" fmla="*/ 0 w 1548450"/>
                <a:gd name="connsiteY3" fmla="*/ 656918 h 656918"/>
                <a:gd name="connsiteX4" fmla="*/ 0 w 1548450"/>
                <a:gd name="connsiteY4" fmla="*/ 0 h 656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450" h="656918">
                  <a:moveTo>
                    <a:pt x="0" y="0"/>
                  </a:moveTo>
                  <a:lnTo>
                    <a:pt x="1548450" y="0"/>
                  </a:lnTo>
                  <a:lnTo>
                    <a:pt x="1548450" y="656918"/>
                  </a:lnTo>
                  <a:lnTo>
                    <a:pt x="0" y="6569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488950">
                <a:lnSpc>
                  <a:spcPct val="90000"/>
                </a:lnSpc>
                <a:spcBef>
                  <a:spcPct val="0"/>
                </a:spcBef>
                <a:spcAft>
                  <a:spcPct val="35000"/>
                </a:spcAft>
                <a:buNone/>
              </a:pPr>
              <a:r>
                <a:rPr lang="en-US" sz="1100" b="1" i="0" kern="1200" dirty="0"/>
                <a:t>Include Contact Information, With a Caveat</a:t>
              </a:r>
              <a:r>
                <a:rPr lang="en-US" sz="1100" b="0" i="0" kern="1200" dirty="0"/>
                <a:t>: Give your full name, city, state, phone number, and email address. If you have a </a:t>
              </a:r>
              <a:r>
                <a:rPr lang="en-US" sz="1100" b="1" i="0" kern="1200" dirty="0"/>
                <a:t>LinkedIn profile or professional website</a:t>
              </a:r>
              <a:r>
                <a:rPr lang="en-US" sz="1100" b="0" i="0" kern="1200" dirty="0"/>
                <a:t>, include those links as well.</a:t>
              </a:r>
              <a:endParaRPr lang="en-US" sz="1100" kern="1200" dirty="0"/>
            </a:p>
          </p:txBody>
        </p:sp>
      </p:grpSp>
      <p:grpSp>
        <p:nvGrpSpPr>
          <p:cNvPr id="33" name="Group 32">
            <a:extLst>
              <a:ext uri="{FF2B5EF4-FFF2-40B4-BE49-F238E27FC236}">
                <a16:creationId xmlns:a16="http://schemas.microsoft.com/office/drawing/2014/main" id="{F92628D6-4C09-4C70-AF09-F8447DB10046}"/>
              </a:ext>
            </a:extLst>
          </p:cNvPr>
          <p:cNvGrpSpPr/>
          <p:nvPr/>
        </p:nvGrpSpPr>
        <p:grpSpPr>
          <a:xfrm>
            <a:off x="6298438" y="1924963"/>
            <a:ext cx="2346137" cy="1123950"/>
            <a:chOff x="6298438" y="1835690"/>
            <a:chExt cx="2346137" cy="1123950"/>
          </a:xfrm>
        </p:grpSpPr>
        <p:sp>
          <p:nvSpPr>
            <p:cNvPr id="21" name="Oval 20">
              <a:extLst>
                <a:ext uri="{FF2B5EF4-FFF2-40B4-BE49-F238E27FC236}">
                  <a16:creationId xmlns:a16="http://schemas.microsoft.com/office/drawing/2014/main" id="{45B2AA43-03DC-4CCA-8FA6-CBBA31F512F0}"/>
                </a:ext>
              </a:extLst>
            </p:cNvPr>
            <p:cNvSpPr/>
            <p:nvPr/>
          </p:nvSpPr>
          <p:spPr>
            <a:xfrm>
              <a:off x="6298438" y="2122964"/>
              <a:ext cx="656918" cy="656918"/>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2" name="Rectangle 21" descr="MartialArts">
              <a:extLst>
                <a:ext uri="{FF2B5EF4-FFF2-40B4-BE49-F238E27FC236}">
                  <a16:creationId xmlns:a16="http://schemas.microsoft.com/office/drawing/2014/main" id="{892F8490-7C4C-4B4F-BE65-F3914169B66C}"/>
                </a:ext>
              </a:extLst>
            </p:cNvPr>
            <p:cNvSpPr/>
            <p:nvPr/>
          </p:nvSpPr>
          <p:spPr>
            <a:xfrm>
              <a:off x="6419982" y="2277341"/>
              <a:ext cx="381012" cy="38101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Freeform: Shape 22">
              <a:extLst>
                <a:ext uri="{FF2B5EF4-FFF2-40B4-BE49-F238E27FC236}">
                  <a16:creationId xmlns:a16="http://schemas.microsoft.com/office/drawing/2014/main" id="{22D1E4C6-8DB6-4B02-888D-3ED72D2A02FD}"/>
                </a:ext>
              </a:extLst>
            </p:cNvPr>
            <p:cNvSpPr/>
            <p:nvPr/>
          </p:nvSpPr>
          <p:spPr>
            <a:xfrm>
              <a:off x="7096125" y="1835690"/>
              <a:ext cx="1548450" cy="1123950"/>
            </a:xfrm>
            <a:custGeom>
              <a:avLst/>
              <a:gdLst>
                <a:gd name="connsiteX0" fmla="*/ 0 w 1548450"/>
                <a:gd name="connsiteY0" fmla="*/ 0 h 656918"/>
                <a:gd name="connsiteX1" fmla="*/ 1548450 w 1548450"/>
                <a:gd name="connsiteY1" fmla="*/ 0 h 656918"/>
                <a:gd name="connsiteX2" fmla="*/ 1548450 w 1548450"/>
                <a:gd name="connsiteY2" fmla="*/ 656918 h 656918"/>
                <a:gd name="connsiteX3" fmla="*/ 0 w 1548450"/>
                <a:gd name="connsiteY3" fmla="*/ 656918 h 656918"/>
                <a:gd name="connsiteX4" fmla="*/ 0 w 1548450"/>
                <a:gd name="connsiteY4" fmla="*/ 0 h 656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450" h="656918">
                  <a:moveTo>
                    <a:pt x="0" y="0"/>
                  </a:moveTo>
                  <a:lnTo>
                    <a:pt x="1548450" y="0"/>
                  </a:lnTo>
                  <a:lnTo>
                    <a:pt x="1548450" y="656918"/>
                  </a:lnTo>
                  <a:lnTo>
                    <a:pt x="0" y="6569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just" defTabSz="488950">
                <a:lnSpc>
                  <a:spcPct val="90000"/>
                </a:lnSpc>
                <a:spcBef>
                  <a:spcPct val="0"/>
                </a:spcBef>
                <a:spcAft>
                  <a:spcPct val="35000"/>
                </a:spcAft>
                <a:buNone/>
              </a:pPr>
              <a:r>
                <a:rPr lang="en-US" sz="1200" b="1" i="0" kern="1200" dirty="0"/>
                <a:t>Add a Profile </a:t>
              </a:r>
              <a:r>
                <a:rPr lang="en-US" sz="1200" b="0" i="0" kern="1200" dirty="0"/>
                <a:t>:</a:t>
              </a:r>
            </a:p>
            <a:p>
              <a:pPr marL="0" lvl="0" indent="0" algn="just" defTabSz="488950">
                <a:lnSpc>
                  <a:spcPct val="90000"/>
                </a:lnSpc>
                <a:spcBef>
                  <a:spcPct val="0"/>
                </a:spcBef>
                <a:spcAft>
                  <a:spcPct val="35000"/>
                </a:spcAft>
                <a:buNone/>
              </a:pPr>
              <a:r>
                <a:rPr lang="en-US" sz="1200" b="0" i="0" kern="1200" dirty="0"/>
                <a:t> Consider using a CV profile or summary, with or without a headline, if you want to include an objective on your resume.</a:t>
              </a:r>
              <a:endParaRPr lang="en-US" sz="1200" kern="1200" dirty="0"/>
            </a:p>
          </p:txBody>
        </p:sp>
      </p:grpSp>
      <p:grpSp>
        <p:nvGrpSpPr>
          <p:cNvPr id="34" name="Group 33">
            <a:extLst>
              <a:ext uri="{FF2B5EF4-FFF2-40B4-BE49-F238E27FC236}">
                <a16:creationId xmlns:a16="http://schemas.microsoft.com/office/drawing/2014/main" id="{21A17CBF-33E5-462E-A487-7929974D7C17}"/>
              </a:ext>
            </a:extLst>
          </p:cNvPr>
          <p:cNvGrpSpPr/>
          <p:nvPr/>
        </p:nvGrpSpPr>
        <p:grpSpPr>
          <a:xfrm>
            <a:off x="6298438" y="3577794"/>
            <a:ext cx="2357482" cy="751613"/>
            <a:chOff x="6298438" y="3556630"/>
            <a:chExt cx="2357482" cy="751613"/>
          </a:xfrm>
        </p:grpSpPr>
        <p:sp>
          <p:nvSpPr>
            <p:cNvPr id="24" name="Oval 23">
              <a:extLst>
                <a:ext uri="{FF2B5EF4-FFF2-40B4-BE49-F238E27FC236}">
                  <a16:creationId xmlns:a16="http://schemas.microsoft.com/office/drawing/2014/main" id="{C48B52EC-4BD4-448B-952A-04C152311201}"/>
                </a:ext>
              </a:extLst>
            </p:cNvPr>
            <p:cNvSpPr/>
            <p:nvPr/>
          </p:nvSpPr>
          <p:spPr>
            <a:xfrm>
              <a:off x="6298438" y="3556630"/>
              <a:ext cx="656918" cy="656918"/>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5" name="Rectangle 24" descr="Trophy">
              <a:extLst>
                <a:ext uri="{FF2B5EF4-FFF2-40B4-BE49-F238E27FC236}">
                  <a16:creationId xmlns:a16="http://schemas.microsoft.com/office/drawing/2014/main" id="{AA2FB795-6282-4A1F-9FEB-1A401C885DB2}"/>
                </a:ext>
              </a:extLst>
            </p:cNvPr>
            <p:cNvSpPr/>
            <p:nvPr/>
          </p:nvSpPr>
          <p:spPr>
            <a:xfrm>
              <a:off x="6430456" y="3694583"/>
              <a:ext cx="381012" cy="381012"/>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Freeform: Shape 25">
              <a:extLst>
                <a:ext uri="{FF2B5EF4-FFF2-40B4-BE49-F238E27FC236}">
                  <a16:creationId xmlns:a16="http://schemas.microsoft.com/office/drawing/2014/main" id="{E836776D-4383-405F-852A-80B27E29F9A3}"/>
                </a:ext>
              </a:extLst>
            </p:cNvPr>
            <p:cNvSpPr/>
            <p:nvPr/>
          </p:nvSpPr>
          <p:spPr>
            <a:xfrm>
              <a:off x="7107469" y="3651325"/>
              <a:ext cx="1548451" cy="656918"/>
            </a:xfrm>
            <a:custGeom>
              <a:avLst/>
              <a:gdLst>
                <a:gd name="connsiteX0" fmla="*/ 0 w 1548450"/>
                <a:gd name="connsiteY0" fmla="*/ 0 h 656918"/>
                <a:gd name="connsiteX1" fmla="*/ 1548450 w 1548450"/>
                <a:gd name="connsiteY1" fmla="*/ 0 h 656918"/>
                <a:gd name="connsiteX2" fmla="*/ 1548450 w 1548450"/>
                <a:gd name="connsiteY2" fmla="*/ 656918 h 656918"/>
                <a:gd name="connsiteX3" fmla="*/ 0 w 1548450"/>
                <a:gd name="connsiteY3" fmla="*/ 656918 h 656918"/>
                <a:gd name="connsiteX4" fmla="*/ 0 w 1548450"/>
                <a:gd name="connsiteY4" fmla="*/ 0 h 656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450" h="656918">
                  <a:moveTo>
                    <a:pt x="0" y="0"/>
                  </a:moveTo>
                  <a:lnTo>
                    <a:pt x="1548450" y="0"/>
                  </a:lnTo>
                  <a:lnTo>
                    <a:pt x="1548450" y="656918"/>
                  </a:lnTo>
                  <a:lnTo>
                    <a:pt x="0" y="6569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just" defTabSz="488950">
                <a:lnSpc>
                  <a:spcPct val="90000"/>
                </a:lnSpc>
                <a:spcBef>
                  <a:spcPct val="0"/>
                </a:spcBef>
                <a:spcAft>
                  <a:spcPct val="35000"/>
                </a:spcAft>
                <a:buNone/>
              </a:pPr>
              <a:r>
                <a:rPr lang="en-US" sz="1100" b="1" i="0" kern="1200" dirty="0"/>
                <a:t>Put the Most Important and Relevant Accomplishments First:</a:t>
              </a:r>
              <a:r>
                <a:rPr lang="en-US" sz="1100" b="0" i="0" kern="1200" dirty="0"/>
                <a:t> </a:t>
              </a:r>
            </a:p>
            <a:p>
              <a:pPr marL="0" lvl="0" indent="0" defTabSz="488950">
                <a:lnSpc>
                  <a:spcPct val="90000"/>
                </a:lnSpc>
                <a:spcBef>
                  <a:spcPct val="0"/>
                </a:spcBef>
                <a:spcAft>
                  <a:spcPct val="35000"/>
                </a:spcAft>
                <a:buNone/>
              </a:pPr>
              <a:r>
                <a:rPr lang="en-US" sz="1100" b="0" i="0" kern="1200" dirty="0"/>
                <a:t>Describe key accomplishments at the top of each position and quantify them if possible. </a:t>
              </a:r>
              <a:endParaRPr lang="en-US" sz="1100" kern="1200" dirty="0"/>
            </a:p>
          </p:txBody>
        </p:sp>
      </p:grpSp>
      <p:sp>
        <p:nvSpPr>
          <p:cNvPr id="29" name="Freeform: Shape 28">
            <a:extLst>
              <a:ext uri="{FF2B5EF4-FFF2-40B4-BE49-F238E27FC236}">
                <a16:creationId xmlns:a16="http://schemas.microsoft.com/office/drawing/2014/main" id="{0BF50F9B-76C1-41AC-A112-0B1A36995387}"/>
              </a:ext>
            </a:extLst>
          </p:cNvPr>
          <p:cNvSpPr/>
          <p:nvPr/>
        </p:nvSpPr>
        <p:spPr>
          <a:xfrm>
            <a:off x="7096125" y="5454185"/>
            <a:ext cx="1548450" cy="656918"/>
          </a:xfrm>
          <a:custGeom>
            <a:avLst/>
            <a:gdLst>
              <a:gd name="connsiteX0" fmla="*/ 0 w 1548450"/>
              <a:gd name="connsiteY0" fmla="*/ 0 h 656918"/>
              <a:gd name="connsiteX1" fmla="*/ 1548450 w 1548450"/>
              <a:gd name="connsiteY1" fmla="*/ 0 h 656918"/>
              <a:gd name="connsiteX2" fmla="*/ 1548450 w 1548450"/>
              <a:gd name="connsiteY2" fmla="*/ 656918 h 656918"/>
              <a:gd name="connsiteX3" fmla="*/ 0 w 1548450"/>
              <a:gd name="connsiteY3" fmla="*/ 656918 h 656918"/>
              <a:gd name="connsiteX4" fmla="*/ 0 w 1548450"/>
              <a:gd name="connsiteY4" fmla="*/ 0 h 656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450" h="656918">
                <a:moveTo>
                  <a:pt x="0" y="0"/>
                </a:moveTo>
                <a:lnTo>
                  <a:pt x="1548450" y="0"/>
                </a:lnTo>
                <a:lnTo>
                  <a:pt x="1548450" y="656918"/>
                </a:lnTo>
                <a:lnTo>
                  <a:pt x="0" y="6569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endParaRPr lang="en-US" sz="1100" kern="1200" dirty="0">
              <a:highlight>
                <a:srgbClr val="FF0000"/>
              </a:highlight>
            </a:endParaRPr>
          </a:p>
        </p:txBody>
      </p:sp>
      <p:grpSp>
        <p:nvGrpSpPr>
          <p:cNvPr id="39" name="Group 38">
            <a:extLst>
              <a:ext uri="{FF2B5EF4-FFF2-40B4-BE49-F238E27FC236}">
                <a16:creationId xmlns:a16="http://schemas.microsoft.com/office/drawing/2014/main" id="{5CA08C02-1167-4F0E-8C77-A29582138DB2}"/>
              </a:ext>
            </a:extLst>
          </p:cNvPr>
          <p:cNvGrpSpPr/>
          <p:nvPr/>
        </p:nvGrpSpPr>
        <p:grpSpPr>
          <a:xfrm>
            <a:off x="8913246" y="4158637"/>
            <a:ext cx="2343321" cy="1319727"/>
            <a:chOff x="8914381" y="4034960"/>
            <a:chExt cx="2343321" cy="1319727"/>
          </a:xfrm>
        </p:grpSpPr>
        <p:sp>
          <p:nvSpPr>
            <p:cNvPr id="30" name="Oval 29">
              <a:extLst>
                <a:ext uri="{FF2B5EF4-FFF2-40B4-BE49-F238E27FC236}">
                  <a16:creationId xmlns:a16="http://schemas.microsoft.com/office/drawing/2014/main" id="{9AAD0687-DEC3-4BC3-BA8E-7726C485C8DC}"/>
                </a:ext>
              </a:extLst>
            </p:cNvPr>
            <p:cNvSpPr/>
            <p:nvPr/>
          </p:nvSpPr>
          <p:spPr>
            <a:xfrm>
              <a:off x="8914381" y="4034960"/>
              <a:ext cx="656918" cy="656918"/>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31" name="Rectangle 30" descr="Share">
              <a:extLst>
                <a:ext uri="{FF2B5EF4-FFF2-40B4-BE49-F238E27FC236}">
                  <a16:creationId xmlns:a16="http://schemas.microsoft.com/office/drawing/2014/main" id="{9B6479E5-1C3B-49E9-9C48-27E060AF6818}"/>
                </a:ext>
              </a:extLst>
            </p:cNvPr>
            <p:cNvSpPr/>
            <p:nvPr/>
          </p:nvSpPr>
          <p:spPr>
            <a:xfrm>
              <a:off x="9052334" y="4172913"/>
              <a:ext cx="381012" cy="381012"/>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Freeform: Shape 31">
              <a:extLst>
                <a:ext uri="{FF2B5EF4-FFF2-40B4-BE49-F238E27FC236}">
                  <a16:creationId xmlns:a16="http://schemas.microsoft.com/office/drawing/2014/main" id="{371D0B28-4878-4553-B0B8-A24935053ADE}"/>
                </a:ext>
              </a:extLst>
            </p:cNvPr>
            <p:cNvSpPr/>
            <p:nvPr/>
          </p:nvSpPr>
          <p:spPr>
            <a:xfrm>
              <a:off x="9709252" y="4697769"/>
              <a:ext cx="1548450" cy="656918"/>
            </a:xfrm>
            <a:custGeom>
              <a:avLst/>
              <a:gdLst>
                <a:gd name="connsiteX0" fmla="*/ 0 w 1548450"/>
                <a:gd name="connsiteY0" fmla="*/ 0 h 656918"/>
                <a:gd name="connsiteX1" fmla="*/ 1548450 w 1548450"/>
                <a:gd name="connsiteY1" fmla="*/ 0 h 656918"/>
                <a:gd name="connsiteX2" fmla="*/ 1548450 w 1548450"/>
                <a:gd name="connsiteY2" fmla="*/ 656918 h 656918"/>
                <a:gd name="connsiteX3" fmla="*/ 0 w 1548450"/>
                <a:gd name="connsiteY3" fmla="*/ 656918 h 656918"/>
                <a:gd name="connsiteX4" fmla="*/ 0 w 1548450"/>
                <a:gd name="connsiteY4" fmla="*/ 0 h 656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450" h="656918">
                  <a:moveTo>
                    <a:pt x="0" y="0"/>
                  </a:moveTo>
                  <a:lnTo>
                    <a:pt x="1548450" y="0"/>
                  </a:lnTo>
                  <a:lnTo>
                    <a:pt x="1548450" y="656918"/>
                  </a:lnTo>
                  <a:lnTo>
                    <a:pt x="0" y="6569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i="0" kern="1200" dirty="0"/>
                <a:t>Send CV’s Properly and With the Correct Attachment</a:t>
              </a:r>
              <a:r>
                <a:rPr lang="en-US" sz="1100" b="0" i="0" kern="1200" dirty="0"/>
                <a:t>s :</a:t>
              </a:r>
            </a:p>
            <a:p>
              <a:pPr marL="0" lvl="0" indent="0" algn="l" defTabSz="488950">
                <a:lnSpc>
                  <a:spcPct val="90000"/>
                </a:lnSpc>
                <a:spcBef>
                  <a:spcPct val="0"/>
                </a:spcBef>
                <a:spcAft>
                  <a:spcPct val="35000"/>
                </a:spcAft>
                <a:buNone/>
              </a:pPr>
              <a:r>
                <a:rPr lang="en-US" sz="1100" b="0" i="0" kern="1200" dirty="0"/>
                <a:t>When sending a </a:t>
              </a:r>
              <a:r>
                <a:rPr lang="en-US" sz="1100" dirty="0"/>
                <a:t>cv</a:t>
              </a:r>
              <a:r>
                <a:rPr lang="en-US" sz="1100" b="0" i="0" kern="1200" dirty="0"/>
                <a:t>, follow the employer's instructions on how to submit your CV. Attach  the proper files in pdf format according to the </a:t>
              </a:r>
              <a:r>
                <a:rPr lang="en-US" sz="1200" b="0" i="0" kern="1200" dirty="0"/>
                <a:t>exact</a:t>
              </a:r>
              <a:r>
                <a:rPr lang="en-US" sz="1100" b="0" i="0" kern="1200" dirty="0"/>
                <a:t> requirements of the employer , avoiding send files are not mandatory </a:t>
              </a:r>
              <a:endParaRPr lang="en-US" sz="1100" kern="1200" dirty="0"/>
            </a:p>
          </p:txBody>
        </p:sp>
      </p:grpSp>
      <p:sp>
        <p:nvSpPr>
          <p:cNvPr id="16" name="Text Placeholder 10">
            <a:extLst>
              <a:ext uri="{FF2B5EF4-FFF2-40B4-BE49-F238E27FC236}">
                <a16:creationId xmlns:a16="http://schemas.microsoft.com/office/drawing/2014/main" id="{1316D87A-EA55-4235-B250-CAF818AAED7F}"/>
              </a:ext>
            </a:extLst>
          </p:cNvPr>
          <p:cNvSpPr>
            <a:spLocks noGrp="1"/>
          </p:cNvSpPr>
          <p:nvPr>
            <p:ph type="body" sz="quarter" idx="11"/>
          </p:nvPr>
        </p:nvSpPr>
        <p:spPr>
          <a:xfrm>
            <a:off x="417170" y="3048913"/>
            <a:ext cx="4954929" cy="1553617"/>
          </a:xfrm>
        </p:spPr>
        <p:txBody>
          <a:bodyPr>
            <a:normAutofit/>
          </a:bodyPr>
          <a:lstStyle/>
          <a:p>
            <a:pPr>
              <a:lnSpc>
                <a:spcPct val="90000"/>
              </a:lnSpc>
            </a:pPr>
            <a:r>
              <a:rPr lang="en-US" dirty="0"/>
              <a:t>Your CV is your </a:t>
            </a:r>
            <a:r>
              <a:rPr lang="en-US" b="1" dirty="0"/>
              <a:t>chance to show an employer the best of what you've got. It's about selling your skills and experience and showing them you're the right person for the job</a:t>
            </a:r>
            <a:r>
              <a:rPr lang="en-US" dirty="0"/>
              <a:t>. How you write your CV and covering letter is up to you, but there are </a:t>
            </a:r>
            <a:r>
              <a:rPr lang="en-US" b="1" dirty="0"/>
              <a:t>some basic rules</a:t>
            </a:r>
            <a:r>
              <a:rPr lang="en-US" dirty="0"/>
              <a:t> to follow if you want to create the best impression.</a:t>
            </a:r>
          </a:p>
          <a:p>
            <a:pPr>
              <a:lnSpc>
                <a:spcPct val="90000"/>
              </a:lnSpc>
            </a:pPr>
            <a:endParaRPr lang="en-US" dirty="0"/>
          </a:p>
          <a:p>
            <a:pPr>
              <a:lnSpc>
                <a:spcPct val="90000"/>
              </a:lnSpc>
            </a:pPr>
            <a:endParaRPr lang="en-US" dirty="0"/>
          </a:p>
          <a:p>
            <a:pPr>
              <a:lnSpc>
                <a:spcPct val="90000"/>
              </a:lnSpc>
            </a:pPr>
            <a:endParaRPr lang="en-US" dirty="0"/>
          </a:p>
        </p:txBody>
      </p:sp>
      <p:sp>
        <p:nvSpPr>
          <p:cNvPr id="19" name="Text Placeholder 8">
            <a:extLst>
              <a:ext uri="{FF2B5EF4-FFF2-40B4-BE49-F238E27FC236}">
                <a16:creationId xmlns:a16="http://schemas.microsoft.com/office/drawing/2014/main" id="{9F27AE54-4EFA-4AC1-BCC9-63F54CC1F1C9}"/>
              </a:ext>
            </a:extLst>
          </p:cNvPr>
          <p:cNvSpPr>
            <a:spLocks noGrp="1"/>
          </p:cNvSpPr>
          <p:nvPr>
            <p:ph type="body" sz="quarter" idx="12"/>
          </p:nvPr>
        </p:nvSpPr>
        <p:spPr>
          <a:xfrm>
            <a:off x="560046" y="2199677"/>
            <a:ext cx="2192679" cy="646331"/>
          </a:xfrm>
        </p:spPr>
        <p:txBody>
          <a:bodyPr anchor="t">
            <a:normAutofit fontScale="92500" lnSpcReduction="10000"/>
          </a:bodyPr>
          <a:lstStyle/>
          <a:p>
            <a:r>
              <a:rPr lang="en-US" sz="2400" b="1" spc="0" dirty="0">
                <a:latin typeface="+mn-lt"/>
              </a:rPr>
              <a:t>Creating a Professional CV</a:t>
            </a:r>
          </a:p>
        </p:txBody>
      </p:sp>
      <p:sp>
        <p:nvSpPr>
          <p:cNvPr id="11" name="Rectangle 10">
            <a:extLst>
              <a:ext uri="{FF2B5EF4-FFF2-40B4-BE49-F238E27FC236}">
                <a16:creationId xmlns:a16="http://schemas.microsoft.com/office/drawing/2014/main" id="{87872870-C00B-48E5-AEB0-AB480FA3FC57}"/>
              </a:ext>
            </a:extLst>
          </p:cNvPr>
          <p:cNvSpPr/>
          <p:nvPr/>
        </p:nvSpPr>
        <p:spPr>
          <a:xfrm>
            <a:off x="409575" y="656379"/>
            <a:ext cx="4701834" cy="646331"/>
          </a:xfrm>
          <a:prstGeom prst="rect">
            <a:avLst/>
          </a:prstGeom>
        </p:spPr>
        <p:txBody>
          <a:bodyPr wrap="square">
            <a:spAutoFit/>
          </a:bodyPr>
          <a:lstStyle/>
          <a:p>
            <a:r>
              <a:rPr lang="en-US" sz="3600" b="1" spc="-150" dirty="0">
                <a:solidFill>
                  <a:srgbClr val="000000"/>
                </a:solidFill>
                <a:latin typeface="Corbel"/>
                <a:ea typeface="+mj-ea"/>
                <a:cs typeface="Gill Sans" panose="020B0502020104020203" pitchFamily="34" charset="-79"/>
              </a:rPr>
              <a:t>Craft Your CV – More Tips </a:t>
            </a:r>
            <a:endParaRPr lang="en-US" sz="3600" dirty="0"/>
          </a:p>
        </p:txBody>
      </p:sp>
      <p:graphicFrame>
        <p:nvGraphicFramePr>
          <p:cNvPr id="18" name="Diagram 17">
            <a:extLst>
              <a:ext uri="{FF2B5EF4-FFF2-40B4-BE49-F238E27FC236}">
                <a16:creationId xmlns:a16="http://schemas.microsoft.com/office/drawing/2014/main" id="{7A3A3607-CE83-4C80-9FE9-E6F3A949E786}"/>
              </a:ext>
            </a:extLst>
          </p:cNvPr>
          <p:cNvGraphicFramePr/>
          <p:nvPr>
            <p:extLst>
              <p:ext uri="{D42A27DB-BD31-4B8C-83A1-F6EECF244321}">
                <p14:modId xmlns:p14="http://schemas.microsoft.com/office/powerpoint/2010/main" val="3530868583"/>
              </p:ext>
            </p:extLst>
          </p:nvPr>
        </p:nvGraphicFramePr>
        <p:xfrm>
          <a:off x="800100" y="4592211"/>
          <a:ext cx="4686300" cy="215582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7" name="Picture 6">
            <a:extLst>
              <a:ext uri="{FF2B5EF4-FFF2-40B4-BE49-F238E27FC236}">
                <a16:creationId xmlns:a16="http://schemas.microsoft.com/office/drawing/2014/main" id="{03A2BB42-6815-47B7-B443-97598C16ED59}"/>
              </a:ext>
            </a:extLst>
          </p:cNvPr>
          <p:cNvPicPr>
            <a:picLocks noChangeAspect="1"/>
          </p:cNvPicPr>
          <p:nvPr/>
        </p:nvPicPr>
        <p:blipFill>
          <a:blip r:embed="rId19"/>
          <a:stretch>
            <a:fillRect/>
          </a:stretch>
        </p:blipFill>
        <p:spPr>
          <a:xfrm>
            <a:off x="0" y="6456426"/>
            <a:ext cx="971550" cy="401574"/>
          </a:xfrm>
          <a:prstGeom prst="rect">
            <a:avLst/>
          </a:prstGeom>
        </p:spPr>
      </p:pic>
    </p:spTree>
    <p:extLst>
      <p:ext uri="{BB962C8B-B14F-4D97-AF65-F5344CB8AC3E}">
        <p14:creationId xmlns:p14="http://schemas.microsoft.com/office/powerpoint/2010/main" val="2253772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933E3A-8A89-4173-B149-3DF6066FD87F}"/>
              </a:ext>
            </a:extLst>
          </p:cNvPr>
          <p:cNvSpPr>
            <a:spLocks noGrp="1"/>
          </p:cNvSpPr>
          <p:nvPr>
            <p:ph type="body" sz="quarter" idx="15"/>
          </p:nvPr>
        </p:nvSpPr>
        <p:spPr>
          <a:xfrm>
            <a:off x="4252920" y="134665"/>
            <a:ext cx="3686159" cy="6002792"/>
          </a:xfrm>
        </p:spPr>
        <p:txBody>
          <a:bodyPr>
            <a:normAutofit/>
          </a:bodyPr>
          <a:lstStyle/>
          <a:p>
            <a:pPr>
              <a:lnSpc>
                <a:spcPct val="100000"/>
              </a:lnSpc>
              <a:spcBef>
                <a:spcPts val="0"/>
              </a:spcBef>
              <a:buFont typeface="Wingdings" panose="05000000000000000000" pitchFamily="2" charset="2"/>
              <a:buChar char="q"/>
            </a:pPr>
            <a:r>
              <a:rPr lang="en-US" b="1" dirty="0"/>
              <a:t>Conduct Company Research</a:t>
            </a:r>
          </a:p>
          <a:p>
            <a:pPr marL="0" indent="0">
              <a:lnSpc>
                <a:spcPct val="100000"/>
              </a:lnSpc>
              <a:spcBef>
                <a:spcPts val="0"/>
              </a:spcBef>
              <a:buNone/>
            </a:pPr>
            <a:r>
              <a:rPr lang="en-US" dirty="0"/>
              <a:t>Research should always be your first step after accepting an interview. Gathering background information on employers is crucial to successful interview preparation. Before the interview, review the company's website, particularly their “About Us” section. Also check out their LinkedIn, Facebook, Twitter, Google+, and other social pages to see what information the company is sharing. </a:t>
            </a:r>
          </a:p>
          <a:p>
            <a:pPr marL="0" indent="0">
              <a:lnSpc>
                <a:spcPct val="100000"/>
              </a:lnSpc>
              <a:spcBef>
                <a:spcPts val="0"/>
              </a:spcBef>
              <a:buNone/>
            </a:pPr>
            <a:endParaRPr lang="en-US" sz="1200" dirty="0"/>
          </a:p>
          <a:p>
            <a:pPr>
              <a:lnSpc>
                <a:spcPct val="100000"/>
              </a:lnSpc>
              <a:spcBef>
                <a:spcPts val="0"/>
              </a:spcBef>
              <a:buFont typeface="Wingdings" panose="05000000000000000000" pitchFamily="2" charset="2"/>
              <a:buChar char="q"/>
            </a:pPr>
            <a:r>
              <a:rPr lang="en-US" b="1" dirty="0"/>
              <a:t>Take the Time to Practice</a:t>
            </a:r>
          </a:p>
          <a:p>
            <a:pPr marL="0" indent="0">
              <a:lnSpc>
                <a:spcPct val="100000"/>
              </a:lnSpc>
              <a:spcBef>
                <a:spcPts val="0"/>
              </a:spcBef>
              <a:buNone/>
            </a:pPr>
            <a:r>
              <a:rPr lang="en-US" dirty="0"/>
              <a:t>Practice makes perfect (or at least leads to improvement). </a:t>
            </a:r>
          </a:p>
          <a:p>
            <a:pPr marL="0" indent="0">
              <a:lnSpc>
                <a:spcPct val="100000"/>
              </a:lnSpc>
              <a:spcBef>
                <a:spcPts val="0"/>
              </a:spcBef>
              <a:buNone/>
            </a:pPr>
            <a:r>
              <a:rPr lang="en-US" dirty="0"/>
              <a:t>Prepare answers to commonly asked interview questions. Doing so will help you analyze your background and qualifications for the position. You don’t need to memorize answers but having an idea of what you’re going to say will help you frame a solid response.</a:t>
            </a:r>
          </a:p>
          <a:p>
            <a:pPr marL="0" indent="0">
              <a:lnSpc>
                <a:spcPct val="100000"/>
              </a:lnSpc>
              <a:spcBef>
                <a:spcPts val="0"/>
              </a:spcBef>
              <a:buNone/>
            </a:pPr>
            <a:endParaRPr lang="en-US" b="1" dirty="0"/>
          </a:p>
          <a:p>
            <a:pPr marL="0" indent="0">
              <a:lnSpc>
                <a:spcPct val="100000"/>
              </a:lnSpc>
              <a:spcBef>
                <a:spcPts val="0"/>
              </a:spcBef>
              <a:buNone/>
            </a:pPr>
            <a:endParaRPr lang="en-US" sz="1200"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15" name="Text Placeholder 4">
            <a:extLst>
              <a:ext uri="{FF2B5EF4-FFF2-40B4-BE49-F238E27FC236}">
                <a16:creationId xmlns:a16="http://schemas.microsoft.com/office/drawing/2014/main" id="{6F08692A-0677-4885-9FC7-D006D4D0F36F}"/>
              </a:ext>
            </a:extLst>
          </p:cNvPr>
          <p:cNvSpPr>
            <a:spLocks noGrp="1"/>
          </p:cNvSpPr>
          <p:nvPr>
            <p:ph type="body" sz="quarter" idx="16"/>
          </p:nvPr>
        </p:nvSpPr>
        <p:spPr>
          <a:xfrm>
            <a:off x="8302889" y="49042"/>
            <a:ext cx="3658010" cy="6469933"/>
          </a:xfrm>
        </p:spPr>
        <p:txBody>
          <a:bodyPr>
            <a:normAutofit/>
          </a:bodyPr>
          <a:lstStyle/>
          <a:p>
            <a:pPr>
              <a:lnSpc>
                <a:spcPct val="100000"/>
              </a:lnSpc>
              <a:spcBef>
                <a:spcPts val="0"/>
              </a:spcBef>
              <a:buFont typeface="Wingdings" panose="05000000000000000000" pitchFamily="2" charset="2"/>
              <a:buChar char="q"/>
            </a:pPr>
            <a:r>
              <a:rPr lang="en-US" sz="1500" b="1" dirty="0"/>
              <a:t>Learn Behavioral Interviewing Techniques</a:t>
            </a:r>
          </a:p>
          <a:p>
            <a:pPr marL="0" indent="0">
              <a:lnSpc>
                <a:spcPct val="100000"/>
              </a:lnSpc>
              <a:spcBef>
                <a:spcPts val="0"/>
              </a:spcBef>
              <a:buNone/>
            </a:pPr>
            <a:r>
              <a:rPr lang="en-US" dirty="0"/>
              <a:t>In addition to standard interview techniques, behavior-based interviewing is becoming more common. It is based on the idea that a candidate's past performance is the best predictor of future performance. Behavioral interviews involve you answering questions about how you have handled past situations at work.</a:t>
            </a:r>
          </a:p>
          <a:p>
            <a:pPr marL="0" indent="0">
              <a:lnSpc>
                <a:spcPct val="100000"/>
              </a:lnSpc>
              <a:spcBef>
                <a:spcPts val="0"/>
              </a:spcBef>
              <a:buNone/>
            </a:pPr>
            <a:endParaRPr lang="en-US" dirty="0"/>
          </a:p>
          <a:p>
            <a:pPr marL="0" indent="0">
              <a:lnSpc>
                <a:spcPct val="100000"/>
              </a:lnSpc>
              <a:spcBef>
                <a:spcPts val="0"/>
              </a:spcBef>
              <a:buNone/>
            </a:pPr>
            <a:r>
              <a:rPr lang="en-US" dirty="0"/>
              <a:t>The best way to prepare is to make a list of your skills, values, and interests as well as your strengths and weaknesses. For each item on the list, consider a time when you displayed that quality. Take the time to compile a list of responses to common behavioral interview questions.</a:t>
            </a:r>
          </a:p>
          <a:p>
            <a:pPr marL="0" indent="0">
              <a:lnSpc>
                <a:spcPct val="100000"/>
              </a:lnSpc>
              <a:spcBef>
                <a:spcPts val="0"/>
              </a:spcBef>
              <a:buNone/>
            </a:pPr>
            <a:r>
              <a:rPr lang="en-US" dirty="0"/>
              <a:t>Make sure your answers are related to the job for which you are interviewing.</a:t>
            </a:r>
          </a:p>
          <a:p>
            <a:pPr marL="0" indent="0">
              <a:lnSpc>
                <a:spcPct val="100000"/>
              </a:lnSpc>
              <a:spcBef>
                <a:spcPts val="0"/>
              </a:spcBef>
              <a:buNone/>
            </a:pPr>
            <a:endParaRPr lang="en-US" sz="1200" dirty="0"/>
          </a:p>
          <a:p>
            <a:pPr>
              <a:lnSpc>
                <a:spcPct val="100000"/>
              </a:lnSpc>
              <a:spcBef>
                <a:spcPts val="0"/>
              </a:spcBef>
              <a:buFont typeface="Wingdings" panose="05000000000000000000" pitchFamily="2" charset="2"/>
              <a:buChar char="q"/>
            </a:pPr>
            <a:r>
              <a:rPr lang="en-US" sz="1500" b="1" dirty="0"/>
              <a:t>Try to Stay Calm and Avoid Stress</a:t>
            </a:r>
          </a:p>
          <a:p>
            <a:pPr marL="0" indent="0">
              <a:lnSpc>
                <a:spcPct val="100000"/>
              </a:lnSpc>
              <a:spcBef>
                <a:spcPts val="0"/>
              </a:spcBef>
              <a:buNone/>
            </a:pPr>
            <a:endParaRPr lang="en-US" sz="1200" dirty="0"/>
          </a:p>
          <a:p>
            <a:pPr marL="0" indent="0">
              <a:lnSpc>
                <a:spcPct val="100000"/>
              </a:lnSpc>
              <a:spcBef>
                <a:spcPts val="0"/>
              </a:spcBef>
              <a:buNone/>
            </a:pPr>
            <a:r>
              <a:rPr lang="en-US" dirty="0"/>
              <a:t>During the interview, try to remain as calm as possible. Ask for clarification if you're not sure what's been asked and remember that it is perfectly acceptable to take a moment or two to frame your responses so you can be sure to fully answer the question.</a:t>
            </a:r>
          </a:p>
          <a:p>
            <a:pPr marL="0" indent="0">
              <a:lnSpc>
                <a:spcPct val="100000"/>
              </a:lnSpc>
              <a:spcBef>
                <a:spcPts val="0"/>
              </a:spcBef>
              <a:buNone/>
            </a:pPr>
            <a:endParaRPr lang="en-US" dirty="0"/>
          </a:p>
          <a:p>
            <a:pPr marL="0" indent="0">
              <a:lnSpc>
                <a:spcPct val="100000"/>
              </a:lnSpc>
              <a:spcBef>
                <a:spcPts val="0"/>
              </a:spcBef>
              <a:buNone/>
            </a:pPr>
            <a:r>
              <a:rPr lang="en-US" dirty="0"/>
              <a:t>.</a:t>
            </a:r>
          </a:p>
          <a:p>
            <a:pPr marL="0" indent="0">
              <a:lnSpc>
                <a:spcPct val="100000"/>
              </a:lnSpc>
              <a:spcBef>
                <a:spcPts val="0"/>
              </a:spcBef>
              <a:buNone/>
            </a:pPr>
            <a:endParaRPr lang="en-US" sz="1200" dirty="0"/>
          </a:p>
          <a:p>
            <a:pPr marL="0" indent="0">
              <a:lnSpc>
                <a:spcPct val="100000"/>
              </a:lnSpc>
              <a:spcBef>
                <a:spcPts val="0"/>
              </a:spcBef>
              <a:buNone/>
            </a:pPr>
            <a:endParaRPr lang="en-US" sz="1200" dirty="0"/>
          </a:p>
          <a:p>
            <a:pPr marL="0" indent="0">
              <a:lnSpc>
                <a:spcPct val="100000"/>
              </a:lnSpc>
              <a:spcBef>
                <a:spcPts val="0"/>
              </a:spcBef>
              <a:buNone/>
            </a:pPr>
            <a:endParaRPr lang="en-US" b="1" dirty="0"/>
          </a:p>
        </p:txBody>
      </p:sp>
      <p:sp>
        <p:nvSpPr>
          <p:cNvPr id="2" name="Title 1">
            <a:extLst>
              <a:ext uri="{FF2B5EF4-FFF2-40B4-BE49-F238E27FC236}">
                <a16:creationId xmlns:a16="http://schemas.microsoft.com/office/drawing/2014/main" id="{3B4E5388-F2F5-4C8C-A77A-7447D3A45F48}"/>
              </a:ext>
            </a:extLst>
          </p:cNvPr>
          <p:cNvSpPr>
            <a:spLocks noGrp="1"/>
          </p:cNvSpPr>
          <p:nvPr>
            <p:ph type="title"/>
          </p:nvPr>
        </p:nvSpPr>
        <p:spPr>
          <a:xfrm>
            <a:off x="213159" y="2403034"/>
            <a:ext cx="3686159" cy="1466055"/>
          </a:xfrm>
        </p:spPr>
        <p:txBody>
          <a:bodyPr anchor="t">
            <a:normAutofit fontScale="90000"/>
          </a:bodyPr>
          <a:lstStyle/>
          <a:p>
            <a:r>
              <a:rPr lang="en-US" dirty="0"/>
              <a:t>Best Techniques for a Successful Job Interview</a:t>
            </a:r>
          </a:p>
        </p:txBody>
      </p:sp>
      <p:pic>
        <p:nvPicPr>
          <p:cNvPr id="5" name="Picture 4">
            <a:extLst>
              <a:ext uri="{FF2B5EF4-FFF2-40B4-BE49-F238E27FC236}">
                <a16:creationId xmlns:a16="http://schemas.microsoft.com/office/drawing/2014/main" id="{3485E4CA-8335-4D28-90A8-5BA81774E749}"/>
              </a:ext>
            </a:extLst>
          </p:cNvPr>
          <p:cNvPicPr>
            <a:picLocks noChangeAspect="1"/>
          </p:cNvPicPr>
          <p:nvPr/>
        </p:nvPicPr>
        <p:blipFill>
          <a:blip r:embed="rId3"/>
          <a:stretch>
            <a:fillRect/>
          </a:stretch>
        </p:blipFill>
        <p:spPr>
          <a:xfrm>
            <a:off x="0" y="6518975"/>
            <a:ext cx="969348" cy="402371"/>
          </a:xfrm>
          <a:prstGeom prst="rect">
            <a:avLst/>
          </a:prstGeom>
        </p:spPr>
      </p:pic>
    </p:spTree>
    <p:extLst>
      <p:ext uri="{BB962C8B-B14F-4D97-AF65-F5344CB8AC3E}">
        <p14:creationId xmlns:p14="http://schemas.microsoft.com/office/powerpoint/2010/main" val="38255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4BECE-3A86-4B33-A9BF-185E86B3EFB2}"/>
              </a:ext>
            </a:extLst>
          </p:cNvPr>
          <p:cNvSpPr>
            <a:spLocks noGrp="1"/>
          </p:cNvSpPr>
          <p:nvPr>
            <p:ph type="title"/>
          </p:nvPr>
        </p:nvSpPr>
        <p:spPr>
          <a:xfrm>
            <a:off x="839153" y="689345"/>
            <a:ext cx="4976267" cy="1342045"/>
          </a:xfrm>
        </p:spPr>
        <p:txBody>
          <a:bodyPr>
            <a:noAutofit/>
          </a:bodyPr>
          <a:lstStyle/>
          <a:p>
            <a:r>
              <a:rPr lang="en-US" sz="3200" dirty="0">
                <a:solidFill>
                  <a:schemeClr val="tx1"/>
                </a:solidFill>
                <a:latin typeface="+mn-lt"/>
                <a:ea typeface="+mn-ea"/>
                <a:cs typeface="+mn-cs"/>
              </a:rPr>
              <a:t>Social Media and how they can work best for you! </a:t>
            </a:r>
            <a:br>
              <a:rPr lang="en-US" sz="3200" dirty="0">
                <a:solidFill>
                  <a:schemeClr val="tx1"/>
                </a:solidFill>
                <a:latin typeface="+mn-lt"/>
                <a:ea typeface="+mn-ea"/>
                <a:cs typeface="+mn-cs"/>
              </a:rPr>
            </a:br>
            <a:endParaRPr lang="en-US" sz="3200" dirty="0">
              <a:solidFill>
                <a:schemeClr val="tx1"/>
              </a:solidFill>
              <a:latin typeface="+mn-lt"/>
              <a:ea typeface="+mn-ea"/>
              <a:cs typeface="+mn-cs"/>
            </a:endParaRPr>
          </a:p>
        </p:txBody>
      </p:sp>
      <p:pic>
        <p:nvPicPr>
          <p:cNvPr id="7" name="Picture 6">
            <a:extLst>
              <a:ext uri="{FF2B5EF4-FFF2-40B4-BE49-F238E27FC236}">
                <a16:creationId xmlns:a16="http://schemas.microsoft.com/office/drawing/2014/main" id="{C33CDAE0-B3B5-4E50-8D4D-F63A4E68ABDF}"/>
              </a:ext>
            </a:extLst>
          </p:cNvPr>
          <p:cNvPicPr>
            <a:picLocks noChangeAspect="1"/>
          </p:cNvPicPr>
          <p:nvPr/>
        </p:nvPicPr>
        <p:blipFill>
          <a:blip r:embed="rId2"/>
          <a:stretch>
            <a:fillRect/>
          </a:stretch>
        </p:blipFill>
        <p:spPr>
          <a:xfrm>
            <a:off x="9117008" y="-5753"/>
            <a:ext cx="3074992" cy="2129828"/>
          </a:xfrm>
          <a:prstGeom prst="rect">
            <a:avLst/>
          </a:prstGeom>
        </p:spPr>
      </p:pic>
      <p:graphicFrame>
        <p:nvGraphicFramePr>
          <p:cNvPr id="11" name="Diagram 10">
            <a:extLst>
              <a:ext uri="{FF2B5EF4-FFF2-40B4-BE49-F238E27FC236}">
                <a16:creationId xmlns:a16="http://schemas.microsoft.com/office/drawing/2014/main" id="{7FABC0C3-D9F2-4CAE-992E-118EFF173B77}"/>
              </a:ext>
            </a:extLst>
          </p:cNvPr>
          <p:cNvGraphicFramePr/>
          <p:nvPr>
            <p:extLst>
              <p:ext uri="{D42A27DB-BD31-4B8C-83A1-F6EECF244321}">
                <p14:modId xmlns:p14="http://schemas.microsoft.com/office/powerpoint/2010/main" val="2542738865"/>
              </p:ext>
            </p:extLst>
          </p:nvPr>
        </p:nvGraphicFramePr>
        <p:xfrm>
          <a:off x="466725" y="2200274"/>
          <a:ext cx="11172825" cy="4086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1248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2F058DE-C31C-45BE-8422-0C25AE998117}"/>
              </a:ext>
            </a:extLst>
          </p:cNvPr>
          <p:cNvPicPr>
            <a:picLocks noChangeAspect="1"/>
          </p:cNvPicPr>
          <p:nvPr/>
        </p:nvPicPr>
        <p:blipFill>
          <a:blip r:embed="rId2"/>
          <a:stretch>
            <a:fillRect/>
          </a:stretch>
        </p:blipFill>
        <p:spPr>
          <a:xfrm>
            <a:off x="5313" y="6561675"/>
            <a:ext cx="694224" cy="288169"/>
          </a:xfrm>
          <a:prstGeom prst="rect">
            <a:avLst/>
          </a:prstGeom>
        </p:spPr>
      </p:pic>
      <p:sp>
        <p:nvSpPr>
          <p:cNvPr id="9" name="Title 1">
            <a:extLst>
              <a:ext uri="{FF2B5EF4-FFF2-40B4-BE49-F238E27FC236}">
                <a16:creationId xmlns:a16="http://schemas.microsoft.com/office/drawing/2014/main" id="{B008D548-EC81-4F3D-9E05-8F0C2488BE48}"/>
              </a:ext>
            </a:extLst>
          </p:cNvPr>
          <p:cNvSpPr>
            <a:spLocks noGrp="1"/>
          </p:cNvSpPr>
          <p:nvPr>
            <p:ph type="title"/>
          </p:nvPr>
        </p:nvSpPr>
        <p:spPr>
          <a:xfrm>
            <a:off x="847180" y="687572"/>
            <a:ext cx="4767262" cy="1342045"/>
          </a:xfrm>
        </p:spPr>
        <p:txBody>
          <a:bodyPr/>
          <a:lstStyle/>
          <a:p>
            <a:r>
              <a:rPr lang="en-US" dirty="0"/>
              <a:t>Best LinkedIn Profile Tips and Tricks</a:t>
            </a:r>
          </a:p>
        </p:txBody>
      </p:sp>
      <p:sp>
        <p:nvSpPr>
          <p:cNvPr id="13" name="TextBox 12">
            <a:extLst>
              <a:ext uri="{FF2B5EF4-FFF2-40B4-BE49-F238E27FC236}">
                <a16:creationId xmlns:a16="http://schemas.microsoft.com/office/drawing/2014/main" id="{4E15131D-5142-46B0-8649-CB0FB081B249}"/>
              </a:ext>
            </a:extLst>
          </p:cNvPr>
          <p:cNvSpPr txBox="1"/>
          <p:nvPr/>
        </p:nvSpPr>
        <p:spPr>
          <a:xfrm>
            <a:off x="247650" y="2144340"/>
            <a:ext cx="11382375" cy="4678204"/>
          </a:xfrm>
          <a:prstGeom prst="rect">
            <a:avLst/>
          </a:prstGeom>
          <a:noFill/>
        </p:spPr>
        <p:txBody>
          <a:bodyPr wrap="square" rtlCol="0">
            <a:spAutoFit/>
          </a:bodyPr>
          <a:lstStyle/>
          <a:p>
            <a:pPr marL="285750" indent="-285750">
              <a:buFont typeface="Wingdings" panose="05000000000000000000" pitchFamily="2" charset="2"/>
              <a:buChar char="q"/>
            </a:pPr>
            <a:r>
              <a:rPr lang="en-US" sz="1600" b="1" dirty="0"/>
              <a:t>Put Keywords and Search Terms in Your “Skills” Section</a:t>
            </a:r>
          </a:p>
          <a:p>
            <a:r>
              <a:rPr lang="en-US" sz="1400" dirty="0"/>
              <a:t>The thing you might not know: Your skills count as keywords. Even if you don’t have a certain word anywhere else in your profile, putting it as a skill will make your profile show up when someone searches for that word or phrase. Ensure to add information concerning units worked on, equipment used and duties &amp; responsibilities to provide as much information as possible.</a:t>
            </a:r>
          </a:p>
          <a:p>
            <a:pPr marL="285750" indent="-285750">
              <a:buFont typeface="Wingdings" panose="05000000000000000000" pitchFamily="2" charset="2"/>
              <a:buChar char="q"/>
            </a:pPr>
            <a:r>
              <a:rPr lang="en-US" sz="1600" b="1" dirty="0"/>
              <a:t>Optimize Your Photo for More Clicks</a:t>
            </a:r>
          </a:p>
          <a:p>
            <a:r>
              <a:rPr lang="en-US" sz="1400" dirty="0"/>
              <a:t>A recruiter or anyone else running a LinkedIn search is going to see 10 people per page in the search results. Then they’ll choose who to click based on just a few pieces of info (since they haven’t seen your full profile yet). Your image and your headline are the “big two” that they look at first. First, make sure your image looks professional and friendly.</a:t>
            </a:r>
          </a:p>
          <a:p>
            <a:pPr marL="285750" indent="-285750">
              <a:buFont typeface="Wingdings" panose="05000000000000000000" pitchFamily="2" charset="2"/>
              <a:buChar char="q"/>
            </a:pPr>
            <a:r>
              <a:rPr lang="en-US" sz="1600" b="1" dirty="0"/>
              <a:t>Put Specific Accomplishments under Past Jobs</a:t>
            </a:r>
          </a:p>
          <a:p>
            <a:r>
              <a:rPr lang="en-US" sz="1600" dirty="0"/>
              <a:t>Mention specific number and accomplishments in your bullet points under each previous job. And maybe in your profile summary too. </a:t>
            </a:r>
          </a:p>
          <a:p>
            <a:pPr marL="285750" indent="-285750">
              <a:buFont typeface="Wingdings" panose="05000000000000000000" pitchFamily="2" charset="2"/>
              <a:buChar char="q"/>
            </a:pPr>
            <a:r>
              <a:rPr lang="en-US" sz="1600" b="1" dirty="0"/>
              <a:t>Join Relevant Groups and Contribute Frequently</a:t>
            </a:r>
          </a:p>
          <a:p>
            <a:r>
              <a:rPr lang="en-US" sz="1400" dirty="0"/>
              <a:t>Contributing to ongoing conversations in industry-aligned groups will help you learn about your colleagues and competition, build expertise, and position you as a passionate, engaged profession</a:t>
            </a:r>
          </a:p>
          <a:p>
            <a:pPr marL="285750" indent="-285750">
              <a:buFont typeface="Wingdings" panose="05000000000000000000" pitchFamily="2" charset="2"/>
              <a:buChar char="q"/>
            </a:pPr>
            <a:r>
              <a:rPr lang="en-US" sz="1600" b="1" dirty="0"/>
              <a:t>Ask for Professional Recommendations</a:t>
            </a:r>
          </a:p>
          <a:p>
            <a:r>
              <a:rPr lang="en-US" sz="1400" dirty="0"/>
              <a:t>Seek help from people who know your work well and can speak to the specific value you offer.</a:t>
            </a:r>
          </a:p>
          <a:p>
            <a:pPr marL="285750" indent="-285750">
              <a:buFont typeface="Wingdings" panose="05000000000000000000" pitchFamily="2" charset="2"/>
              <a:buChar char="q"/>
            </a:pPr>
            <a:r>
              <a:rPr lang="en-US" sz="1600" b="1" dirty="0"/>
              <a:t>Trade Professional Endorsements </a:t>
            </a:r>
          </a:p>
          <a:p>
            <a:r>
              <a:rPr lang="en-US" sz="1400" dirty="0"/>
              <a:t>Other professionals can endorse you for individual skills, but it’s your job to add the list of skills to your profile for people to see.</a:t>
            </a:r>
          </a:p>
          <a:p>
            <a:pPr marL="285750" indent="-285750">
              <a:buFont typeface="Wingdings" panose="05000000000000000000" pitchFamily="2" charset="2"/>
              <a:buChar char="q"/>
            </a:pPr>
            <a:r>
              <a:rPr lang="en-US" sz="1600" b="1" dirty="0"/>
              <a:t>Take advantage of your LinkedIn CV</a:t>
            </a:r>
          </a:p>
          <a:p>
            <a:r>
              <a:rPr lang="en-US" sz="1400" dirty="0"/>
              <a:t> From your Personal profile , click on </a:t>
            </a:r>
            <a:r>
              <a:rPr lang="en-US" sz="1400" i="1" dirty="0"/>
              <a:t>More options </a:t>
            </a:r>
            <a:r>
              <a:rPr lang="en-US" sz="1400" dirty="0"/>
              <a:t>and </a:t>
            </a:r>
            <a:r>
              <a:rPr lang="en-US" sz="1400" b="1" dirty="0"/>
              <a:t>Save To PDF </a:t>
            </a:r>
            <a:r>
              <a:rPr lang="en-US" sz="1400" dirty="0"/>
              <a:t>will appear !</a:t>
            </a:r>
          </a:p>
          <a:p>
            <a:endParaRPr lang="en-US" sz="1400" dirty="0"/>
          </a:p>
        </p:txBody>
      </p:sp>
      <p:pic>
        <p:nvPicPr>
          <p:cNvPr id="16" name="Picture 15">
            <a:extLst>
              <a:ext uri="{FF2B5EF4-FFF2-40B4-BE49-F238E27FC236}">
                <a16:creationId xmlns:a16="http://schemas.microsoft.com/office/drawing/2014/main" id="{E37958D6-FC75-486F-9E69-90188185B54C}"/>
              </a:ext>
            </a:extLst>
          </p:cNvPr>
          <p:cNvPicPr>
            <a:picLocks noChangeAspect="1"/>
          </p:cNvPicPr>
          <p:nvPr/>
        </p:nvPicPr>
        <p:blipFill>
          <a:blip r:embed="rId3"/>
          <a:stretch>
            <a:fillRect/>
          </a:stretch>
        </p:blipFill>
        <p:spPr>
          <a:xfrm>
            <a:off x="7925221" y="435566"/>
            <a:ext cx="2962275" cy="1543050"/>
          </a:xfrm>
          <a:prstGeom prst="rect">
            <a:avLst/>
          </a:prstGeom>
        </p:spPr>
      </p:pic>
    </p:spTree>
    <p:extLst>
      <p:ext uri="{BB962C8B-B14F-4D97-AF65-F5344CB8AC3E}">
        <p14:creationId xmlns:p14="http://schemas.microsoft.com/office/powerpoint/2010/main" val="2195909464"/>
      </p:ext>
    </p:extLst>
  </p:cSld>
  <p:clrMapOvr>
    <a:masterClrMapping/>
  </p:clrMapOvr>
</p:sld>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634D9E51-4949-4732-B929-C29E3E42414E}" vid="{5842DBD6-7D6C-4C1A-8AA9-69FB39037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0B22E1508F4F438ECBB589FB2363DE" ma:contentTypeVersion="12" ma:contentTypeDescription="Create a new document." ma:contentTypeScope="" ma:versionID="9f3d19ff03520c7f17fe819e3f2435c1">
  <xsd:schema xmlns:xsd="http://www.w3.org/2001/XMLSchema" xmlns:xs="http://www.w3.org/2001/XMLSchema" xmlns:p="http://schemas.microsoft.com/office/2006/metadata/properties" xmlns:ns2="ad5a1283-2989-4e3c-9b32-3e8c9ecdc1c4" xmlns:ns3="cf993f7c-7b18-49cb-8773-817aaa952ed0" targetNamespace="http://schemas.microsoft.com/office/2006/metadata/properties" ma:root="true" ma:fieldsID="9ae00cb884a5a3bcbd11ce2ab2595da1" ns2:_="" ns3:_="">
    <xsd:import namespace="ad5a1283-2989-4e3c-9b32-3e8c9ecdc1c4"/>
    <xsd:import namespace="cf993f7c-7b18-49cb-8773-817aaa952ed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5a1283-2989-4e3c-9b32-3e8c9ecdc1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993f7c-7b18-49cb-8773-817aaa952ed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002D22-B18F-4661-94FB-79864A24712E}">
  <ds:schemaRefs>
    <ds:schemaRef ds:uri="http://schemas.microsoft.com/sharepoint/v3/contenttype/forms"/>
  </ds:schemaRefs>
</ds:datastoreItem>
</file>

<file path=customXml/itemProps2.xml><?xml version="1.0" encoding="utf-8"?>
<ds:datastoreItem xmlns:ds="http://schemas.openxmlformats.org/officeDocument/2006/customXml" ds:itemID="{E958D124-69B7-4F05-87E0-3B077176B4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5a1283-2989-4e3c-9b32-3e8c9ecdc1c4"/>
    <ds:schemaRef ds:uri="cf993f7c-7b18-49cb-8773-817aaa952e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4E6B18-A359-4DC1-B727-E49EF996E309}">
  <ds:schemaRefs>
    <ds:schemaRef ds:uri="90f0c552-9915-4040-a6f9-d377151dd0b0"/>
    <ds:schemaRef ds:uri="http://schemas.microsoft.com/office/2006/metadata/properties"/>
    <ds:schemaRef ds:uri="http://purl.org/dc/term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0</TotalTime>
  <Words>1748</Words>
  <Application>Microsoft Office PowerPoint</Application>
  <PresentationFormat>Widescreen</PresentationFormat>
  <Paragraphs>114</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Constantia</vt:lpstr>
      <vt:lpstr>Corbel</vt:lpstr>
      <vt:lpstr>Helvetica Light</vt:lpstr>
      <vt:lpstr>Raleway</vt:lpstr>
      <vt:lpstr>Wingdings</vt:lpstr>
      <vt:lpstr>Office Theme</vt:lpstr>
      <vt:lpstr>Looking for a new challenge ?  We are here to help you !  </vt:lpstr>
      <vt:lpstr>Agenda </vt:lpstr>
      <vt:lpstr>How to Improve your Job Search Technique</vt:lpstr>
      <vt:lpstr>How to Improve your Job Search Technique</vt:lpstr>
      <vt:lpstr>CV Corner</vt:lpstr>
      <vt:lpstr>PowerPoint Presentation</vt:lpstr>
      <vt:lpstr>Best Techniques for a Successful Job Interview</vt:lpstr>
      <vt:lpstr>Social Media and how they can work best for you!  </vt:lpstr>
      <vt:lpstr>Best LinkedIn Profile Tips and Tricks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2020-05-06T06:55:01Z</dcterms:created>
  <dcterms:modified xsi:type="dcterms:W3CDTF">2020-05-08T06:50:05Z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0x010100FB0B22E1508F4F438ECBB589FB2363DE</vt:lpwstr>
  </property>
</Properties>
</file>